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3"/>
          </a:solidFill>
        </a:fill>
      </a:tcStyle>
    </a:wholeTbl>
    <a:band2H>
      <a:tcTxStyle b="def" i="def"/>
      <a:tcStyle>
        <a:tcBdr/>
        <a:fill>
          <a:solidFill>
            <a:srgbClr val="E6F0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1E3"/>
          </a:solidFill>
        </a:fill>
      </a:tcStyle>
    </a:wholeTbl>
    <a:band2H>
      <a:tcTxStyle b="def" i="def"/>
      <a:tcStyle>
        <a:tcBdr/>
        <a:fill>
          <a:solidFill>
            <a:srgbClr val="F0F1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7DA"/>
          </a:solidFill>
        </a:fill>
      </a:tcStyle>
    </a:wholeTbl>
    <a:band2H>
      <a:tcTxStyle b="def" i="def"/>
      <a:tcStyle>
        <a:tcBdr/>
        <a:fill>
          <a:solidFill>
            <a:srgbClr val="EB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ph type="sldImg"/>
          </p:nvPr>
        </p:nvSpPr>
        <p:spPr>
          <a:xfrm>
            <a:off x="1143000" y="685800"/>
            <a:ext cx="4572000" cy="3429000"/>
          </a:xfrm>
          <a:prstGeom prst="rect">
            <a:avLst/>
          </a:prstGeom>
        </p:spPr>
        <p:txBody>
          <a:bodyPr/>
          <a:lstStyle/>
          <a:p>
            <a:pPr/>
          </a:p>
        </p:txBody>
      </p:sp>
      <p:sp>
        <p:nvSpPr>
          <p:cNvPr id="403" name="Shape 4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a:latin typeface="+mn-lt"/>
        <a:ea typeface="+mn-ea"/>
        <a:cs typeface="+mn-cs"/>
        <a:sym typeface="Calibri"/>
      </a:defRPr>
    </a:lvl1pPr>
    <a:lvl2pPr indent="228600" defTabSz="457200" latinLnBrk="0">
      <a:defRPr>
        <a:latin typeface="+mn-lt"/>
        <a:ea typeface="+mn-ea"/>
        <a:cs typeface="+mn-cs"/>
        <a:sym typeface="Calibri"/>
      </a:defRPr>
    </a:lvl2pPr>
    <a:lvl3pPr indent="457200" defTabSz="457200" latinLnBrk="0">
      <a:defRPr>
        <a:latin typeface="+mn-lt"/>
        <a:ea typeface="+mn-ea"/>
        <a:cs typeface="+mn-cs"/>
        <a:sym typeface="Calibri"/>
      </a:defRPr>
    </a:lvl3pPr>
    <a:lvl4pPr indent="685800" defTabSz="457200" latinLnBrk="0">
      <a:defRPr>
        <a:latin typeface="+mn-lt"/>
        <a:ea typeface="+mn-ea"/>
        <a:cs typeface="+mn-cs"/>
        <a:sym typeface="Calibri"/>
      </a:defRPr>
    </a:lvl4pPr>
    <a:lvl5pPr indent="914400" defTabSz="457200" latinLnBrk="0">
      <a:defRPr>
        <a:latin typeface="+mn-lt"/>
        <a:ea typeface="+mn-ea"/>
        <a:cs typeface="+mn-cs"/>
        <a:sym typeface="Calibri"/>
      </a:defRPr>
    </a:lvl5pPr>
    <a:lvl6pPr indent="1143000" defTabSz="457200" latinLnBrk="0">
      <a:defRPr>
        <a:latin typeface="+mn-lt"/>
        <a:ea typeface="+mn-ea"/>
        <a:cs typeface="+mn-cs"/>
        <a:sym typeface="Calibri"/>
      </a:defRPr>
    </a:lvl6pPr>
    <a:lvl7pPr indent="1371600" defTabSz="457200" latinLnBrk="0">
      <a:defRPr>
        <a:latin typeface="+mn-lt"/>
        <a:ea typeface="+mn-ea"/>
        <a:cs typeface="+mn-cs"/>
        <a:sym typeface="Calibri"/>
      </a:defRPr>
    </a:lvl7pPr>
    <a:lvl8pPr indent="1600200" defTabSz="457200" latinLnBrk="0">
      <a:defRPr>
        <a:latin typeface="+mn-lt"/>
        <a:ea typeface="+mn-ea"/>
        <a:cs typeface="+mn-cs"/>
        <a:sym typeface="Calibri"/>
      </a:defRPr>
    </a:lvl8pPr>
    <a:lvl9pPr indent="1828800" defTabSz="457200" latinLnBrk="0">
      <a:defRPr>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lnSpc>
                <a:spcPct val="150000"/>
              </a:lnSpc>
              <a:buClr>
                <a:schemeClr val="accent1"/>
              </a:buClr>
              <a:buSzPct val="100000"/>
              <a:buFont typeface="Arial"/>
              <a:buChar char="•"/>
              <a:defRPr sz="1200">
                <a:solidFill>
                  <a:srgbClr val="8064A2"/>
                </a:solidFill>
                <a:latin typeface="Arial"/>
                <a:ea typeface="Arial"/>
                <a:cs typeface="Arial"/>
                <a:sym typeface="Arial"/>
              </a:defRPr>
            </a:pPr>
            <a:r>
              <a:t>Easy to install</a:t>
            </a:r>
          </a:p>
          <a:p>
            <a:pPr>
              <a:lnSpc>
                <a:spcPct val="150000"/>
              </a:lnSpc>
              <a:buClr>
                <a:schemeClr val="accent1"/>
              </a:buClr>
              <a:buSzPct val="100000"/>
              <a:buFont typeface="Arial"/>
              <a:buChar char="•"/>
              <a:defRPr sz="1200">
                <a:solidFill>
                  <a:srgbClr val="8064A2"/>
                </a:solidFill>
                <a:latin typeface="Arial"/>
                <a:ea typeface="Arial"/>
                <a:cs typeface="Arial"/>
                <a:sym typeface="Arial"/>
              </a:defRPr>
            </a:pPr>
            <a:r>
              <a:t>Agile data exploration</a:t>
            </a:r>
          </a:p>
          <a:p>
            <a:pPr>
              <a:lnSpc>
                <a:spcPct val="150000"/>
              </a:lnSpc>
              <a:buClr>
                <a:schemeClr val="accent1"/>
              </a:buClr>
              <a:buSzPct val="100000"/>
              <a:buFont typeface="Arial"/>
              <a:buChar char="•"/>
              <a:defRPr sz="1200">
                <a:solidFill>
                  <a:srgbClr val="8064A2"/>
                </a:solidFill>
                <a:latin typeface="Arial"/>
                <a:ea typeface="Arial"/>
                <a:cs typeface="Arial"/>
                <a:sym typeface="Arial"/>
              </a:defRPr>
            </a:pPr>
            <a:r>
              <a:t>Powerful data analysis</a:t>
            </a:r>
          </a:p>
          <a:p>
            <a:pPr>
              <a:lnSpc>
                <a:spcPct val="150000"/>
              </a:lnSpc>
              <a:buClr>
                <a:schemeClr val="accent1"/>
              </a:buClr>
              <a:buSzPct val="100000"/>
              <a:buFont typeface="Arial"/>
              <a:buChar char="•"/>
              <a:defRPr sz="1200">
                <a:solidFill>
                  <a:srgbClr val="8064A2"/>
                </a:solidFill>
                <a:latin typeface="Arial"/>
                <a:ea typeface="Arial"/>
                <a:cs typeface="Arial"/>
                <a:sym typeface="Arial"/>
              </a:defRPr>
            </a:pPr>
            <a:r>
              <a:t>Simple to collaborate</a:t>
            </a:r>
          </a:p>
          <a:p>
            <a:pPr>
              <a:lnSpc>
                <a:spcPct val="150000"/>
              </a:lnSpc>
              <a:buClr>
                <a:schemeClr val="accent1"/>
              </a:buClr>
              <a:buSzPct val="100000"/>
              <a:buFont typeface="Arial"/>
              <a:buChar char="•"/>
              <a:defRPr sz="1200">
                <a:solidFill>
                  <a:srgbClr val="8064A2"/>
                </a:solidFill>
                <a:latin typeface="Arial"/>
                <a:ea typeface="Arial"/>
                <a:cs typeface="Arial"/>
                <a:sym typeface="Arial"/>
              </a:defRPr>
            </a:pPr>
            <a:r>
              <a:t>Accessible to everyone</a:t>
            </a:r>
          </a:p>
          <a:p>
            <a:pPr>
              <a:lnSpc>
                <a:spcPct val="150000"/>
              </a:lnSpc>
              <a:buClr>
                <a:schemeClr val="accent1"/>
              </a:buClr>
              <a:buSzPct val="100000"/>
              <a:buFont typeface="Arial"/>
              <a:buChar char="•"/>
              <a:defRPr sz="1200">
                <a:solidFill>
                  <a:srgbClr val="8064A2"/>
                </a:solidFill>
                <a:latin typeface="Arial"/>
                <a:ea typeface="Arial"/>
                <a:cs typeface="Arial"/>
                <a:sym typeface="Arial"/>
              </a:defRPr>
            </a:pPr>
          </a:p>
          <a:p>
            <a:pPr>
              <a:defRPr sz="1200"/>
            </a:pPr>
            <a:r>
              <a:t>730+ popular Python &amp; R packages</a:t>
            </a:r>
          </a:p>
          <a:p>
            <a:pPr>
              <a:defRPr sz="1200"/>
            </a:pPr>
            <a:r>
              <a:t>Compiled for Windows, Mac, and Linux</a:t>
            </a:r>
          </a:p>
          <a:p>
            <a:pPr>
              <a:defRPr sz="1200"/>
            </a:pPr>
            <a:r>
              <a:t>Single-user free for everyone</a:t>
            </a:r>
          </a:p>
          <a:p>
            <a:pPr>
              <a:defRPr sz="1200"/>
            </a:pPr>
            <a:r>
              <a:t>Foundation of Anaconda Enterprise</a:t>
            </a:r>
          </a:p>
          <a:p>
            <a:pPr>
              <a:defRPr sz="1200"/>
            </a:pPr>
            <a:r>
              <a:t>Extensible via conda package manager</a:t>
            </a:r>
          </a:p>
          <a:p>
            <a:pPr>
              <a:defRPr sz="1200"/>
            </a:pPr>
            <a:r>
              <a:t>Sandbox packages &amp; libraries</a:t>
            </a:r>
            <a:endParaRPr b="1">
              <a:solidFill>
                <a:srgbClr val="8064A2"/>
              </a:solidFill>
              <a:latin typeface="Arial"/>
              <a:ea typeface="Arial"/>
              <a:cs typeface="Arial"/>
              <a:sym typeface="Arial"/>
            </a:endParaRPr>
          </a:p>
          <a:p>
            <a:pPr>
              <a:defRPr sz="1200"/>
            </a:pPr>
          </a:p>
          <a:p>
            <a:pPr>
              <a:defRPr sz="1200"/>
            </a:pPr>
          </a:p>
          <a:p>
            <a:pPr>
              <a:defRPr sz="1200"/>
            </a:pPr>
            <a:r>
              <a:t>It’s modular nature means you can customize your configuration or define sandboxes with just the set of tools you need for a particular project -- along with specific versions -- all without resorting to VMs or containers.  Furthermore there are rolling updates of the individual packages so you can always be up to date with the latest releases of the 720+ Continuum-curated Open Data Science packages.</a:t>
            </a:r>
          </a:p>
          <a:p>
            <a:pPr>
              <a:defRPr sz="1200"/>
            </a:pPr>
          </a:p>
          <a:p>
            <a:pPr>
              <a:defRPr sz="1200"/>
            </a:pPr>
            <a:r>
              <a:t>While it is Python-centric, it is not Python-exclusive.  There is strong support for R, with hundreds of R packages available in the Anaconda ecosystem.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1" name="Shape 1241"/>
          <p:cNvSpPr/>
          <p:nvPr>
            <p:ph type="sldImg"/>
          </p:nvPr>
        </p:nvSpPr>
        <p:spPr>
          <a:prstGeom prst="rect">
            <a:avLst/>
          </a:prstGeom>
        </p:spPr>
        <p:txBody>
          <a:bodyPr/>
          <a:lstStyle/>
          <a:p>
            <a:pPr/>
          </a:p>
        </p:txBody>
      </p:sp>
      <p:sp>
        <p:nvSpPr>
          <p:cNvPr id="1242" name="Shape 124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So all these different parts of Jupyter,  file browsers, notebooks, text editors, widgets, output in the terminal, etc. [include Fernando’s Slide] are really building blocks for interactive computing. And that is how we think of the Jupyter ecosystem.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building blocks for interactive computing can be - </a:t>
            </a:r>
            <a:r>
              <a:rPr b="1"/>
              <a:t>Need a better segue to next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7" name="Shape 1247"/>
          <p:cNvSpPr/>
          <p:nvPr>
            <p:ph type="sldImg"/>
          </p:nvPr>
        </p:nvSpPr>
        <p:spPr>
          <a:prstGeom prst="rect">
            <a:avLst/>
          </a:prstGeom>
        </p:spPr>
        <p:txBody>
          <a:bodyPr/>
          <a:lstStyle/>
          <a:p>
            <a:pPr/>
          </a:p>
        </p:txBody>
      </p:sp>
      <p:sp>
        <p:nvSpPr>
          <p:cNvPr id="1248" name="Shape 124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2015 User Experience Survey</a:t>
            </a:r>
          </a:p>
          <a:p>
            <a:pPr>
              <a:lnSpc>
                <a:spcPct val="117999"/>
              </a:lnSpc>
              <a:defRPr sz="2200">
                <a:latin typeface="Helvetica Neue"/>
                <a:ea typeface="Helvetica Neue"/>
                <a:cs typeface="Helvetica Neue"/>
                <a:sym typeface="Helvetica Neue"/>
              </a:defRPr>
            </a:pPr>
            <a:r>
              <a:t>As I mentioned at the beginning of this talk, the team conducted a User Experience Survey in 2015 with a great deal of support from IBM (namely Peter Parente). This survey showed us who is using the notebooks, how they’re using it, and where the needs are in terms of future development.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Much of what you’re seeing on this slide comes from the survey. It also comes from watching how people like yourselves are using the Jupyter Notebook. One thing that came out the survey is that most respondents who use the notebook, use it daily. And after that, weekly, so users are generally spending a lot of time in the Jupyter Notebook environment.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In the survey, we heard very strongly from our users that they love the notebook workflow and the user experience. However, what we've also heard is that there are a lot of workflows where the notebook is a little bit painful. As users start to transition from interactive exploratory work to more software engineering, there are numerous pain points.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We've heard things like: there’s a strong need for more integration with version control systems, more support for better text editors and code editors. With the different building blocks that we have right now, you basically can only get one of those building blocks on one web page at a time. </a:t>
            </a:r>
            <a:r>
              <a:rPr b="1" u="sng"/>
              <a:t>For example, you can't have a text editor next to the terminal above a notebook and also because you can't have those building blocks on the same page - it’s really hard to integrate them. </a:t>
            </a:r>
            <a:r>
              <a:t>For example, it would be really nice if you could take a notebook cell and just drag and drop it over a text file and have that content dropped into the text file. And then folks were looking for types of tools that show up in software engineering workflows like debuggers, profilers, and variable inspectors. </a:t>
            </a:r>
            <a:r>
              <a:rPr b="1"/>
              <a:t>(What’s that) Advantages = drag and drop, less error prone, file navigation and behavior- strong barriers across browser tabs. - Spend little time on this slide - spend on demo and wow with that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2" name="Shape 1252"/>
          <p:cNvSpPr/>
          <p:nvPr>
            <p:ph type="sldImg"/>
          </p:nvPr>
        </p:nvSpPr>
        <p:spPr>
          <a:prstGeom prst="rect">
            <a:avLst/>
          </a:prstGeom>
        </p:spPr>
        <p:txBody>
          <a:bodyPr/>
          <a:lstStyle/>
          <a:p>
            <a:pPr/>
          </a:p>
        </p:txBody>
      </p:sp>
      <p:sp>
        <p:nvSpPr>
          <p:cNvPr id="1253" name="Shape 125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Into a completely modular architecture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8" name="Shape 1258"/>
          <p:cNvSpPr/>
          <p:nvPr>
            <p:ph type="sldImg"/>
          </p:nvPr>
        </p:nvSpPr>
        <p:spPr>
          <a:prstGeom prst="rect">
            <a:avLst/>
          </a:prstGeom>
        </p:spPr>
        <p:txBody>
          <a:bodyPr/>
          <a:lstStyle/>
          <a:p>
            <a:pPr/>
          </a:p>
        </p:txBody>
      </p:sp>
      <p:sp>
        <p:nvSpPr>
          <p:cNvPr id="1259" name="Shape 125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JupyterLab</a:t>
            </a:r>
          </a:p>
          <a:p>
            <a:pPr>
              <a:lnSpc>
                <a:spcPct val="117999"/>
              </a:lnSpc>
              <a:defRPr sz="2200">
                <a:latin typeface="Helvetica Neue"/>
                <a:ea typeface="Helvetica Neue"/>
                <a:cs typeface="Helvetica Neue"/>
                <a:sym typeface="Helvetica Neue"/>
              </a:defRPr>
            </a:pPr>
            <a:r>
              <a:t>We like to think of JupyterLab as the natural evolution of the Jupyter Notebook user interface. Since we first shared JupyterLab, people have asked us “is it an IDE? It looks like an IDE!” And our answer is yes, if by IDE you mean an inter</a:t>
            </a:r>
            <a:r>
              <a:rPr b="1" sz="1200" u="sng"/>
              <a:t>active</a:t>
            </a:r>
            <a:r>
              <a:t> development environment.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JupyterLab has a flexible user interface that allows users to combine the different building blocks of scientific computing in ways to support the workflows that they happen to have at the moment, whether its more the interactive exploratory workflow or something that looks more like DevOps or software engineering. We have a modernized JavaScript architecture underneath this. It's built using phosphor.js which is an open source library for building web applications that have a lot of capabilities of desktop applications.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we're really taking a very design-driven development approach. We have a number of designers working with us on this project. We're taking user testing very seriously; a number of people participated in user testing at SciPy in Austin recently and we really appreciate that. The response to JupyterLab has been fantastic. In fact, we had over a hundred people sign up or request to participate in the JupyterLab user testing.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lvl1pPr>
              <a:defRPr sz="1200"/>
            </a:lvl1pPr>
          </a:lstStyle>
          <a:p>
            <a:pPr/>
            <a:r>
              <a:t>Michele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lvl1pPr>
              <a:defRPr sz="1200"/>
            </a:lvl1pPr>
          </a:lstStyle>
          <a:p>
            <a:pPr/>
            <a:r>
              <a:t>Single user experience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lvl1pPr>
              <a:defRPr sz="1200"/>
            </a:lvl1pPr>
          </a:lstStyle>
          <a:p>
            <a:pPr/>
            <a:r>
              <a:t>Essential for technical conversations and SE team.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1013"/>
          <p:cNvSpPr/>
          <p:nvPr>
            <p:ph type="sldImg"/>
          </p:nvPr>
        </p:nvSpPr>
        <p:spPr>
          <a:prstGeom prst="rect">
            <a:avLst/>
          </a:prstGeom>
        </p:spPr>
        <p:txBody>
          <a:bodyPr/>
          <a:lstStyle/>
          <a:p>
            <a:pPr/>
          </a:p>
        </p:txBody>
      </p:sp>
      <p:sp>
        <p:nvSpPr>
          <p:cNvPr id="1014" name="Shape 1014"/>
          <p:cNvSpPr/>
          <p:nvPr>
            <p:ph type="body" sz="quarter" idx="1"/>
          </p:nvPr>
        </p:nvSpPr>
        <p:spPr>
          <a:prstGeom prst="rect">
            <a:avLst/>
          </a:prstGeom>
        </p:spPr>
        <p:txBody>
          <a:bodyPr/>
          <a:lstStyle/>
          <a:p>
            <a:pPr marL="264031" indent="-264031" defTabSz="352042">
              <a:lnSpc>
                <a:spcPct val="90000"/>
              </a:lnSpc>
              <a:spcBef>
                <a:spcPts val="500"/>
              </a:spcBef>
              <a:defRPr sz="2200"/>
            </a:pPr>
            <a:r>
              <a:t>Does not replace the standard Python interpreter!</a:t>
            </a:r>
          </a:p>
          <a:p>
            <a:pPr marL="264031" indent="-264031" defTabSz="352042">
              <a:lnSpc>
                <a:spcPct val="90000"/>
              </a:lnSpc>
              <a:spcBef>
                <a:spcPts val="500"/>
              </a:spcBef>
              <a:defRPr sz="2200"/>
            </a:pPr>
            <a:r>
              <a:t>End user does not need a C or C++ compiler</a:t>
            </a:r>
            <a:br/>
            <a:r>
              <a:t>(Compiler required to compile Numba packages)</a:t>
            </a:r>
          </a:p>
          <a:p>
            <a:pPr marL="264031" indent="-264031" defTabSz="352042">
              <a:lnSpc>
                <a:spcPct val="90000"/>
              </a:lnSpc>
              <a:spcBef>
                <a:spcPts val="500"/>
              </a:spcBef>
              <a:defRPr sz="2200"/>
            </a:pPr>
            <a:r>
              <a:t>&lt; 70 MB package</a:t>
            </a:r>
          </a:p>
          <a:p>
            <a:pPr marL="264031" indent="-264031" defTabSz="352042">
              <a:lnSpc>
                <a:spcPct val="90000"/>
              </a:lnSpc>
              <a:spcBef>
                <a:spcPts val="500"/>
              </a:spcBef>
              <a:defRPr sz="2200"/>
            </a:pPr>
            <a:r>
              <a:t>Uses LLVM to do final optimization and machine code generation.</a:t>
            </a:r>
          </a:p>
          <a:p>
            <a:pPr marL="264031" indent="-264031" defTabSz="352042">
              <a:lnSpc>
                <a:spcPct val="90000"/>
              </a:lnSpc>
              <a:spcBef>
                <a:spcPts val="500"/>
              </a:spcBef>
              <a:defRPr sz="2200"/>
            </a:pPr>
            <a:r>
              <a:t>Supports wide range of Python language constructs and numeric data types.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8" name="Shape 1138"/>
          <p:cNvSpPr/>
          <p:nvPr>
            <p:ph type="sldImg"/>
          </p:nvPr>
        </p:nvSpPr>
        <p:spPr>
          <a:prstGeom prst="rect">
            <a:avLst/>
          </a:prstGeom>
        </p:spPr>
        <p:txBody>
          <a:bodyPr/>
          <a:lstStyle/>
          <a:p>
            <a:pPr/>
          </a:p>
        </p:txBody>
      </p:sp>
      <p:sp>
        <p:nvSpPr>
          <p:cNvPr id="1139" name="Shape 113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 Many data scientists have to deliver dashboards to “app development” teams that use react, angular, and other javascript frameworks</a:t>
            </a:r>
          </a:p>
          <a:p>
            <a:pPr>
              <a:lnSpc>
                <a:spcPct val="117999"/>
              </a:lnSpc>
              <a:defRPr sz="2200">
                <a:latin typeface="Helvetica Neue"/>
                <a:ea typeface="Helvetica Neue"/>
                <a:cs typeface="Helvetica Neue"/>
                <a:sym typeface="Helvetica Neue"/>
              </a:defRPr>
            </a:pPr>
            <a:r>
              <a:t>* BokehJS is highly reactive and designed to play nicely with other things in the JS ecosystem</a:t>
            </a:r>
          </a:p>
          <a:p>
            <a:pPr>
              <a:lnSpc>
                <a:spcPct val="117999"/>
              </a:lnSpc>
              <a:defRPr sz="2200">
                <a:latin typeface="Helvetica Neue"/>
                <a:ea typeface="Helvetica Neue"/>
                <a:cs typeface="Helvetica Neue"/>
                <a:sym typeface="Helvetica Neue"/>
              </a:defRPr>
            </a:pPr>
            <a:r>
              <a:t>* Again, the JS snippet was only necessary to do custom linkage between the Slider and the Plot. All the basic pan, zoom, select capability in Bokeh is built-in and already can operate independently from a server.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3" name="Shape 1213"/>
          <p:cNvSpPr/>
          <p:nvPr>
            <p:ph type="sldImg"/>
          </p:nvPr>
        </p:nvSpPr>
        <p:spPr>
          <a:prstGeom prst="rect">
            <a:avLst/>
          </a:prstGeom>
        </p:spPr>
        <p:txBody>
          <a:bodyPr/>
          <a:lstStyle/>
          <a:p>
            <a:pPr/>
          </a:p>
        </p:txBody>
      </p:sp>
      <p:sp>
        <p:nvSpPr>
          <p:cNvPr id="1214" name="Shape 1214"/>
          <p:cNvSpPr/>
          <p:nvPr>
            <p:ph type="body" sz="quarter" idx="1"/>
          </p:nvPr>
        </p:nvSpPr>
        <p:spPr>
          <a:prstGeom prst="rect">
            <a:avLst/>
          </a:prstGeom>
        </p:spPr>
        <p:txBody>
          <a:bodyPr/>
          <a:lstStyle/>
          <a:p>
            <a:pPr defTabSz="914400">
              <a:defRPr sz="1200"/>
            </a:pPr>
            <a:r>
              <a:t>YARN = Resource Scheduler</a:t>
            </a:r>
          </a:p>
          <a:p>
            <a:pPr defTabSz="914400">
              <a:defRPr sz="1200"/>
            </a:pPr>
            <a:r>
              <a:t>JVM = Java Virtual Machine</a:t>
            </a:r>
          </a:p>
          <a:p>
            <a:pPr defTabSz="914400">
              <a:defRPr sz="1200"/>
            </a:pPr>
            <a:r>
              <a:t>MapReduce, Spark and Anaconda are all Compute Engines running inside Hadoop</a:t>
            </a:r>
          </a:p>
          <a:p>
            <a:pPr defTabSz="914400">
              <a:defRPr sz="1200"/>
            </a:pPr>
            <a:r>
              <a:t>Anaconda can also be used outside of Hadoop to connect to Spark via PySpark and SparkR</a:t>
            </a:r>
          </a:p>
          <a:p>
            <a:pPr defTabSz="914400">
              <a:defRPr sz="1200"/>
            </a:pPr>
          </a:p>
          <a:p>
            <a:pPr defTabSz="914400">
              <a:defRPr sz="1200"/>
            </a:pPr>
          </a:p>
          <a:p>
            <a:pPr defTabSz="914400">
              <a:defRPr sz="1200"/>
            </a:pPr>
            <a:r>
              <a:t>Bottom Line</a:t>
            </a:r>
          </a:p>
          <a:p>
            <a:pPr marL="285750" indent="-285750" defTabSz="914400">
              <a:buSzPct val="100000"/>
              <a:buFont typeface="Arial"/>
              <a:buChar char="•"/>
              <a:defRPr sz="1200"/>
            </a:pPr>
            <a:r>
              <a:t>10-100X faster performance </a:t>
            </a:r>
          </a:p>
          <a:p>
            <a:pPr lvl="1" marL="742950" indent="-285750" defTabSz="914400">
              <a:buSzPct val="100000"/>
              <a:buFont typeface="Arial"/>
              <a:buChar char="•"/>
              <a:defRPr sz="1200"/>
            </a:pPr>
            <a:r>
              <a:t>Direct read/write </a:t>
            </a:r>
          </a:p>
          <a:p>
            <a:pPr lvl="1" marL="742950" indent="-285750" defTabSz="914400">
              <a:buSzPct val="100000"/>
              <a:buFont typeface="Arial"/>
              <a:buChar char="•"/>
              <a:defRPr sz="1200"/>
            </a:pPr>
            <a:r>
              <a:t>No JVM overhead, No Python to Java serialization </a:t>
            </a:r>
          </a:p>
          <a:p>
            <a:pPr lvl="1" marL="742950" indent="-285750" defTabSz="914400">
              <a:buSzPct val="100000"/>
              <a:buFont typeface="Arial"/>
              <a:buChar char="•"/>
              <a:defRPr sz="1200"/>
            </a:pPr>
            <a:r>
              <a:t>Framework for easy parallelism </a:t>
            </a:r>
          </a:p>
          <a:p>
            <a:pPr lvl="1" marL="742950" indent="-285750" defTabSz="914400">
              <a:buSzPct val="100000"/>
              <a:buFont typeface="Arial"/>
              <a:buChar char="•"/>
              <a:defRPr sz="1200"/>
            </a:pPr>
            <a:r>
              <a:t>Distributed in-memory persistence/caching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2" name="Shape 1222"/>
          <p:cNvSpPr/>
          <p:nvPr>
            <p:ph type="sldImg"/>
          </p:nvPr>
        </p:nvSpPr>
        <p:spPr>
          <a:prstGeom prst="rect">
            <a:avLst/>
          </a:prstGeom>
        </p:spPr>
        <p:txBody>
          <a:bodyPr/>
          <a:lstStyle/>
          <a:p>
            <a:pPr/>
          </a:p>
        </p:txBody>
      </p:sp>
      <p:sp>
        <p:nvSpPr>
          <p:cNvPr id="1223" name="Shape 122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JupyterLab unifies the building blocks of scientific computing.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1" name="Shape 1231"/>
          <p:cNvSpPr/>
          <p:nvPr>
            <p:ph type="sldImg"/>
          </p:nvPr>
        </p:nvSpPr>
        <p:spPr>
          <a:prstGeom prst="rect">
            <a:avLst/>
          </a:prstGeom>
        </p:spPr>
        <p:txBody>
          <a:bodyPr/>
          <a:lstStyle/>
          <a:p>
            <a:pPr/>
          </a:p>
        </p:txBody>
      </p:sp>
      <p:sp>
        <p:nvSpPr>
          <p:cNvPr id="1232" name="Shape 1232"/>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More Than Just Notebooks</a:t>
            </a:r>
          </a:p>
          <a:p>
            <a:pPr>
              <a:lnSpc>
                <a:spcPct val="117999"/>
              </a:lnSpc>
              <a:defRPr sz="2200">
                <a:latin typeface="Helvetica Neue"/>
                <a:ea typeface="Helvetica Neue"/>
                <a:cs typeface="Helvetica Neue"/>
                <a:sym typeface="Helvetica Neue"/>
              </a:defRPr>
            </a:pPr>
            <a:r>
              <a:t>Through your use of IPython notebooks or Jupyter Notebooks, you may have noticed that “The Notebook” in quotes is really more than just notebooks. The latest version of Jupyter -version 4- has a file browser - looking at the upper left there. There's also a text editor, you can open source code files- .py files for example, and edit those. There's a full-blown terminal so you can even run VI from the web browser and of course use the Notebooks.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8.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0.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7.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0.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5.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6.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8.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1_ALT 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4"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5" name="Title Text"/>
          <p:cNvSpPr/>
          <p:nvPr>
            <p:ph type="title"/>
          </p:nvPr>
        </p:nvSpPr>
        <p:spPr>
          <a:xfrm>
            <a:off x="457198" y="1286931"/>
            <a:ext cx="6485471" cy="1394885"/>
          </a:xfrm>
          <a:prstGeom prst="rect">
            <a:avLst/>
          </a:prstGeom>
        </p:spPr>
        <p:txBody>
          <a:bodyPr anchor="b"/>
          <a:lstStyle>
            <a:lvl1pPr>
              <a:defRPr sz="4000"/>
            </a:lvl1pPr>
          </a:lstStyle>
          <a:p>
            <a:pPr/>
            <a:r>
              <a:t>Title Text</a:t>
            </a:r>
          </a:p>
        </p:txBody>
      </p:sp>
      <p:sp>
        <p:nvSpPr>
          <p:cNvPr id="16" name="Body Level One…"/>
          <p:cNvSpPr/>
          <p:nvPr>
            <p:ph type="body" sz="quarter" idx="1"/>
          </p:nvPr>
        </p:nvSpPr>
        <p:spPr>
          <a:xfrm>
            <a:off x="457198" y="2766480"/>
            <a:ext cx="6485469" cy="797600"/>
          </a:xfrm>
          <a:prstGeom prst="rect">
            <a:avLst/>
          </a:prstGeom>
        </p:spPr>
        <p:txBody>
          <a:bodyPr/>
          <a:lstStyle>
            <a:lvl1pPr marL="0" indent="0">
              <a:spcBef>
                <a:spcPts val="500"/>
              </a:spcBef>
              <a:buClrTx/>
              <a:buSzTx/>
              <a:buFontTx/>
              <a:buNone/>
              <a:defRPr sz="2400">
                <a:solidFill>
                  <a:schemeClr val="accent1"/>
                </a:solidFill>
              </a:defRPr>
            </a:lvl1pPr>
            <a:lvl2pPr marL="0" indent="0">
              <a:spcBef>
                <a:spcPts val="500"/>
              </a:spcBef>
              <a:buClrTx/>
              <a:buSzTx/>
              <a:buFontTx/>
              <a:buNone/>
              <a:defRPr sz="2400">
                <a:solidFill>
                  <a:schemeClr val="accent1"/>
                </a:solidFill>
              </a:defRPr>
            </a:lvl2pPr>
            <a:lvl3pPr marL="0" indent="0">
              <a:spcBef>
                <a:spcPts val="500"/>
              </a:spcBef>
              <a:buClrTx/>
              <a:buSzTx/>
              <a:buFontTx/>
              <a:buNone/>
              <a:defRPr sz="2400">
                <a:solidFill>
                  <a:schemeClr val="accent1"/>
                </a:solidFill>
              </a:defRPr>
            </a:lvl3pPr>
            <a:lvl4pPr marL="0" indent="0">
              <a:spcBef>
                <a:spcPts val="500"/>
              </a:spcBef>
              <a:buClrTx/>
              <a:buSzTx/>
              <a:buFontTx/>
              <a:buNone/>
              <a:defRPr sz="2400">
                <a:solidFill>
                  <a:schemeClr val="accent1"/>
                </a:solidFill>
              </a:defRPr>
            </a:lvl4pPr>
            <a:lvl5pPr marL="0" indent="0">
              <a:spcBef>
                <a:spcPts val="500"/>
              </a:spcBef>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Rectangle"/>
          <p:cNvSpPr/>
          <p:nvPr>
            <p:ph type="body" sz="quarter" idx="13"/>
          </p:nvPr>
        </p:nvSpPr>
        <p:spPr>
          <a:xfrm>
            <a:off x="457197" y="3646623"/>
            <a:ext cx="6169235" cy="514352"/>
          </a:xfrm>
          <a:prstGeom prst="rect">
            <a:avLst/>
          </a:prstGeom>
        </p:spPr>
        <p:txBody>
          <a:bodyPr/>
          <a:lstStyle/>
          <a:p>
            <a:pPr indent="-256031"/>
          </a:p>
        </p:txBody>
      </p:sp>
      <p:sp>
        <p:nvSpPr>
          <p:cNvPr id="18" name="Rectangle"/>
          <p:cNvSpPr/>
          <p:nvPr>
            <p:ph type="body" sz="quarter" idx="14"/>
          </p:nvPr>
        </p:nvSpPr>
        <p:spPr>
          <a:xfrm>
            <a:off x="457197" y="4245299"/>
            <a:ext cx="6169235" cy="514352"/>
          </a:xfrm>
          <a:prstGeom prst="rect">
            <a:avLst/>
          </a:prstGeom>
        </p:spPr>
        <p:txBody>
          <a:bodyPr anchor="b"/>
          <a:lstStyle/>
          <a:p>
            <a:pPr indent="-256031"/>
          </a:p>
        </p:txBody>
      </p:sp>
      <p:pic>
        <p:nvPicPr>
          <p:cNvPr id="19" name="Continuum_Logo_White_0623.ai" descr="Continuum_Logo_White_0623.ai"/>
          <p:cNvPicPr>
            <a:picLocks noChangeAspect="1"/>
          </p:cNvPicPr>
          <p:nvPr/>
        </p:nvPicPr>
        <p:blipFill>
          <a:blip r:embed="rId4">
            <a:extLst/>
          </a:blip>
          <a:stretch>
            <a:fillRect/>
          </a:stretch>
        </p:blipFill>
        <p:spPr>
          <a:xfrm>
            <a:off x="7417375" y="117625"/>
            <a:ext cx="1553443" cy="351460"/>
          </a:xfrm>
          <a:prstGeom prst="rect">
            <a:avLst/>
          </a:prstGeom>
          <a:ln w="12700">
            <a:miter lim="400000"/>
          </a:ln>
        </p:spPr>
      </p:pic>
      <p:pic>
        <p:nvPicPr>
          <p:cNvPr id="20" name="image5.png" descr="image5.png"/>
          <p:cNvPicPr>
            <a:picLocks noChangeAspect="1"/>
          </p:cNvPicPr>
          <p:nvPr/>
        </p:nvPicPr>
        <p:blipFill>
          <a:blip r:embed="rId5">
            <a:extLst/>
          </a:blip>
          <a:stretch>
            <a:fillRect/>
          </a:stretch>
        </p:blipFill>
        <p:spPr>
          <a:xfrm>
            <a:off x="457198" y="327456"/>
            <a:ext cx="1688839" cy="985498"/>
          </a:xfrm>
          <a:prstGeom prst="rect">
            <a:avLst/>
          </a:prstGeom>
          <a:ln w="12700">
            <a:miter lim="400000"/>
          </a:ln>
        </p:spPr>
      </p:pic>
      <p:sp>
        <p:nvSpPr>
          <p:cNvPr id="21"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888888"/>
                </a:solidFill>
                <a:latin typeface="Arial"/>
                <a:ea typeface="Arial"/>
                <a:cs typeface="Arial"/>
                <a:sym typeface="Arial"/>
              </a:defRPr>
            </a:lvl1pPr>
          </a:lstStyle>
          <a:p>
            <a:pPr/>
            <a:r>
              <a:t>© 2016 Continuum Analytics - Confidential &amp; Proprietary</a:t>
            </a:r>
          </a:p>
        </p:txBody>
      </p:sp>
      <p:sp>
        <p:nvSpPr>
          <p:cNvPr id="22" name="Slide Number"/>
          <p:cNvSpPr/>
          <p:nvPr>
            <p:ph type="sldNum" sz="quarter" idx="2"/>
          </p:nvPr>
        </p:nvSpPr>
        <p:spPr>
          <a:xfrm>
            <a:off x="6279546" y="4635136"/>
            <a:ext cx="273654" cy="26425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2_ALT End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41"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42" name="Title Text"/>
          <p:cNvSpPr/>
          <p:nvPr>
            <p:ph type="title"/>
          </p:nvPr>
        </p:nvSpPr>
        <p:spPr>
          <a:xfrm>
            <a:off x="457198" y="1469229"/>
            <a:ext cx="8001003" cy="1102521"/>
          </a:xfrm>
          <a:prstGeom prst="rect">
            <a:avLst/>
          </a:prstGeom>
        </p:spPr>
        <p:txBody>
          <a:bodyPr/>
          <a:lstStyle>
            <a:lvl1pPr>
              <a:defRPr sz="2800">
                <a:solidFill>
                  <a:schemeClr val="accent1"/>
                </a:solidFill>
              </a:defRPr>
            </a:lvl1pPr>
          </a:lstStyle>
          <a:p>
            <a:pPr/>
            <a:r>
              <a:t>Title Text</a:t>
            </a:r>
          </a:p>
        </p:txBody>
      </p:sp>
      <p:sp>
        <p:nvSpPr>
          <p:cNvPr id="143" name="Body Level One…"/>
          <p:cNvSpPr/>
          <p:nvPr>
            <p:ph type="body" sz="quarter" idx="1"/>
          </p:nvPr>
        </p:nvSpPr>
        <p:spPr>
          <a:xfrm>
            <a:off x="457198" y="2729921"/>
            <a:ext cx="5486404" cy="514352"/>
          </a:xfrm>
          <a:prstGeom prst="rect">
            <a:avLst/>
          </a:prstGeom>
        </p:spPr>
        <p:txBody>
          <a:bodyPr/>
          <a:lstStyle>
            <a:lvl1pPr marL="0" indent="0">
              <a:spcBef>
                <a:spcPts val="300"/>
              </a:spcBef>
              <a:buClrTx/>
              <a:buSzTx/>
              <a:buFontTx/>
              <a:buNone/>
              <a:defRPr sz="1600">
                <a:solidFill>
                  <a:schemeClr val="accent2"/>
                </a:solidFill>
              </a:defRPr>
            </a:lvl1pPr>
            <a:lvl2pPr marL="592530" indent="-226770">
              <a:spcBef>
                <a:spcPts val="300"/>
              </a:spcBef>
              <a:buClrTx/>
              <a:buFontTx/>
              <a:defRPr sz="1600">
                <a:solidFill>
                  <a:schemeClr val="accent2"/>
                </a:solidFill>
              </a:defRPr>
            </a:lvl2pPr>
            <a:lvl3pPr marL="1026160" indent="-203200">
              <a:spcBef>
                <a:spcPts val="300"/>
              </a:spcBef>
              <a:buClrTx/>
              <a:buFontTx/>
              <a:defRPr sz="1600">
                <a:solidFill>
                  <a:schemeClr val="accent2"/>
                </a:solidFill>
              </a:defRPr>
            </a:lvl3pPr>
            <a:lvl4pPr marL="1417319" indent="-228600">
              <a:spcBef>
                <a:spcPts val="300"/>
              </a:spcBef>
              <a:buClrTx/>
              <a:buFontTx/>
              <a:defRPr sz="1600">
                <a:solidFill>
                  <a:schemeClr val="accent2"/>
                </a:solidFill>
              </a:defRPr>
            </a:lvl4pPr>
            <a:lvl5pPr marL="1907176" indent="-261256">
              <a:spcBef>
                <a:spcPts val="300"/>
              </a:spcBef>
              <a:buClrTx/>
              <a:buFontTx/>
              <a:defRPr sz="16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144" name="221 W. 6th Street…"/>
          <p:cNvSpPr/>
          <p:nvPr/>
        </p:nvSpPr>
        <p:spPr>
          <a:xfrm>
            <a:off x="685800" y="3422077"/>
            <a:ext cx="4572000" cy="7976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solidFill>
                  <a:srgbClr val="FFFFFF"/>
                </a:solidFill>
                <a:latin typeface="Arial"/>
                <a:ea typeface="Arial"/>
                <a:cs typeface="Arial"/>
                <a:sym typeface="Arial"/>
              </a:defRPr>
            </a:pPr>
            <a:r>
              <a:t>221 W. 6th Street</a:t>
            </a:r>
          </a:p>
          <a:p>
            <a:pPr>
              <a:defRPr sz="1200">
                <a:solidFill>
                  <a:srgbClr val="FFFFFF"/>
                </a:solidFill>
                <a:latin typeface="Arial"/>
                <a:ea typeface="Arial"/>
                <a:cs typeface="Arial"/>
                <a:sym typeface="Arial"/>
              </a:defRPr>
            </a:pPr>
            <a:r>
              <a:t>Suite #1550</a:t>
            </a:r>
          </a:p>
          <a:p>
            <a:pPr>
              <a:defRPr sz="1200">
                <a:solidFill>
                  <a:srgbClr val="FFFFFF"/>
                </a:solidFill>
                <a:latin typeface="Arial"/>
                <a:ea typeface="Arial"/>
                <a:cs typeface="Arial"/>
                <a:sym typeface="Arial"/>
              </a:defRPr>
            </a:pPr>
            <a:r>
              <a:t>Austin, TX 78701</a:t>
            </a:r>
          </a:p>
          <a:p>
            <a:pPr>
              <a:defRPr sz="1200">
                <a:solidFill>
                  <a:srgbClr val="FFFFFF"/>
                </a:solidFill>
                <a:latin typeface="Arial"/>
                <a:ea typeface="Arial"/>
                <a:cs typeface="Arial"/>
                <a:sym typeface="Arial"/>
              </a:defRPr>
            </a:pPr>
            <a:r>
              <a:t>+1 512.222.5440</a:t>
            </a:r>
          </a:p>
        </p:txBody>
      </p:sp>
      <p:sp>
        <p:nvSpPr>
          <p:cNvPr id="145" name="info@continuum.io…"/>
          <p:cNvSpPr/>
          <p:nvPr/>
        </p:nvSpPr>
        <p:spPr>
          <a:xfrm>
            <a:off x="2202228" y="3420991"/>
            <a:ext cx="4572003" cy="6198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solidFill>
                  <a:srgbClr val="FFFFFF"/>
                </a:solidFill>
                <a:latin typeface="Arial"/>
                <a:ea typeface="Arial"/>
                <a:cs typeface="Arial"/>
                <a:sym typeface="Arial"/>
              </a:defRPr>
            </a:pPr>
            <a:r>
              <a:t>info@continuum.io</a:t>
            </a:r>
          </a:p>
          <a:p>
            <a:pPr>
              <a:defRPr sz="1200">
                <a:solidFill>
                  <a:srgbClr val="FFFFFF"/>
                </a:solidFill>
                <a:latin typeface="Arial"/>
                <a:ea typeface="Arial"/>
                <a:cs typeface="Arial"/>
                <a:sym typeface="Arial"/>
              </a:defRPr>
            </a:pPr>
          </a:p>
          <a:p>
            <a:pPr>
              <a:defRPr sz="1200">
                <a:solidFill>
                  <a:srgbClr val="FFFFFF"/>
                </a:solidFill>
                <a:latin typeface="Arial"/>
                <a:ea typeface="Arial"/>
                <a:cs typeface="Arial"/>
                <a:sym typeface="Arial"/>
              </a:defRPr>
            </a:pPr>
            <a:r>
              <a:t>@ContinuumIO</a:t>
            </a:r>
          </a:p>
        </p:txBody>
      </p:sp>
      <p:sp>
        <p:nvSpPr>
          <p:cNvPr id="146" name="© 2016 Continuum Analytics - Confidential &amp; Proprietary"/>
          <p:cNvSpPr/>
          <p:nvPr/>
        </p:nvSpPr>
        <p:spPr>
          <a:xfrm>
            <a:off x="3124200" y="4864518"/>
            <a:ext cx="2895600"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1200">
                <a:solidFill>
                  <a:srgbClr val="888888"/>
                </a:solidFill>
                <a:latin typeface="Arial"/>
                <a:ea typeface="Arial"/>
                <a:cs typeface="Arial"/>
                <a:sym typeface="Arial"/>
              </a:defRPr>
            </a:lvl1pPr>
          </a:lstStyle>
          <a:p>
            <a:pPr/>
            <a:r>
              <a:t>© 2016 Continuum Analytics - Confidential &amp; Proprietary</a:t>
            </a:r>
          </a:p>
        </p:txBody>
      </p:sp>
      <p:sp>
        <p:nvSpPr>
          <p:cNvPr id="147" name="Slide Number"/>
          <p:cNvSpPr/>
          <p:nvPr>
            <p:ph type="sldNum" sz="quarter" idx="2"/>
          </p:nvPr>
        </p:nvSpPr>
        <p:spPr>
          <a:xfrm>
            <a:off x="6279546" y="4635136"/>
            <a:ext cx="273654" cy="26425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55"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56" name="Image"/>
          <p:cNvSpPr/>
          <p:nvPr>
            <p:ph type="pic" sz="quarter" idx="13"/>
          </p:nvPr>
        </p:nvSpPr>
        <p:spPr>
          <a:xfrm>
            <a:off x="1015999" y="1366054"/>
            <a:ext cx="1386946" cy="1385090"/>
          </a:xfrm>
          <a:prstGeom prst="rect">
            <a:avLst/>
          </a:prstGeom>
        </p:spPr>
        <p:txBody>
          <a:bodyPr lIns="91439" tIns="45719" rIns="91439" bIns="45719">
            <a:noAutofit/>
          </a:bodyPr>
          <a:lstStyle/>
          <a:p>
            <a:pPr/>
          </a:p>
        </p:txBody>
      </p:sp>
      <p:sp>
        <p:nvSpPr>
          <p:cNvPr id="157" name="Image"/>
          <p:cNvSpPr/>
          <p:nvPr>
            <p:ph type="pic" sz="quarter" idx="14"/>
          </p:nvPr>
        </p:nvSpPr>
        <p:spPr>
          <a:xfrm>
            <a:off x="3820583" y="1366054"/>
            <a:ext cx="1386948" cy="1385090"/>
          </a:xfrm>
          <a:prstGeom prst="rect">
            <a:avLst/>
          </a:prstGeom>
        </p:spPr>
        <p:txBody>
          <a:bodyPr lIns="91439" tIns="45719" rIns="91439" bIns="45719">
            <a:noAutofit/>
          </a:bodyPr>
          <a:lstStyle/>
          <a:p>
            <a:pPr/>
          </a:p>
        </p:txBody>
      </p:sp>
      <p:sp>
        <p:nvSpPr>
          <p:cNvPr id="158" name="Image"/>
          <p:cNvSpPr/>
          <p:nvPr>
            <p:ph type="pic" sz="quarter" idx="15"/>
          </p:nvPr>
        </p:nvSpPr>
        <p:spPr>
          <a:xfrm>
            <a:off x="6623050" y="1366054"/>
            <a:ext cx="1386946" cy="1385090"/>
          </a:xfrm>
          <a:prstGeom prst="rect">
            <a:avLst/>
          </a:prstGeom>
        </p:spPr>
        <p:txBody>
          <a:bodyPr lIns="91439" tIns="45719" rIns="91439" bIns="45719">
            <a:noAutofit/>
          </a:bodyPr>
          <a:lstStyle/>
          <a:p>
            <a:pPr/>
          </a:p>
        </p:txBody>
      </p:sp>
      <p:sp>
        <p:nvSpPr>
          <p:cNvPr id="159" name="Body Level One…"/>
          <p:cNvSpPr/>
          <p:nvPr>
            <p:ph type="body" sz="quarter" idx="1"/>
          </p:nvPr>
        </p:nvSpPr>
        <p:spPr>
          <a:xfrm>
            <a:off x="457200" y="2835805"/>
            <a:ext cx="2559050" cy="1778528"/>
          </a:xfrm>
          <a:prstGeom prst="rect">
            <a:avLst/>
          </a:prstGeom>
        </p:spPr>
        <p:txBody>
          <a:bodyPr lIns="0" tIns="0" rIns="0" bIns="0"/>
          <a:lstStyle>
            <a:lvl1pPr marL="0" indent="0">
              <a:spcBef>
                <a:spcPts val="600"/>
              </a:spcBef>
              <a:buClrTx/>
              <a:buSzTx/>
              <a:buFontTx/>
              <a:buNone/>
              <a:defRPr sz="1300"/>
            </a:lvl1pPr>
            <a:lvl2pPr marL="0" indent="0">
              <a:spcBef>
                <a:spcPts val="600"/>
              </a:spcBef>
              <a:buClrTx/>
              <a:buSzTx/>
              <a:buFontTx/>
              <a:buNone/>
              <a:defRPr sz="1300"/>
            </a:lvl2pPr>
            <a:lvl3pPr marL="0" indent="0">
              <a:spcBef>
                <a:spcPts val="600"/>
              </a:spcBef>
              <a:buClrTx/>
              <a:buSzTx/>
              <a:buFontTx/>
              <a:buNone/>
              <a:defRPr sz="1300"/>
            </a:lvl3pPr>
            <a:lvl4pPr marL="0" indent="0">
              <a:spcBef>
                <a:spcPts val="600"/>
              </a:spcBef>
              <a:buClrTx/>
              <a:buSzTx/>
              <a:buFontTx/>
              <a:buNone/>
              <a:defRPr sz="1300"/>
            </a:lvl4pPr>
            <a:lvl5pPr marL="0" indent="0">
              <a:spcBef>
                <a:spcPts val="600"/>
              </a:spcBef>
              <a:buClrTx/>
              <a:buSzTx/>
              <a:buFontTx/>
              <a:buNone/>
              <a:defRPr sz="1300"/>
            </a:lvl5pPr>
          </a:lstStyle>
          <a:p>
            <a:pPr/>
            <a:r>
              <a:t>Body Level One</a:t>
            </a:r>
          </a:p>
          <a:p>
            <a:pPr lvl="1"/>
            <a:r>
              <a:t>Body Level Two</a:t>
            </a:r>
          </a:p>
          <a:p>
            <a:pPr lvl="2"/>
            <a:r>
              <a:t>Body Level Three</a:t>
            </a:r>
          </a:p>
          <a:p>
            <a:pPr lvl="3"/>
            <a:r>
              <a:t>Body Level Four</a:t>
            </a:r>
          </a:p>
          <a:p>
            <a:pPr lvl="4"/>
            <a:r>
              <a:t>Body Level Five</a:t>
            </a:r>
          </a:p>
        </p:txBody>
      </p:sp>
      <p:sp>
        <p:nvSpPr>
          <p:cNvPr id="160" name="Rectangle"/>
          <p:cNvSpPr/>
          <p:nvPr>
            <p:ph type="body" sz="quarter" idx="16"/>
          </p:nvPr>
        </p:nvSpPr>
        <p:spPr>
          <a:xfrm>
            <a:off x="457200" y="455091"/>
            <a:ext cx="2559050" cy="412751"/>
          </a:xfrm>
          <a:prstGeom prst="rect">
            <a:avLst/>
          </a:prstGeom>
        </p:spPr>
        <p:txBody>
          <a:bodyPr lIns="0" tIns="0" rIns="0" bIns="0" anchor="b"/>
          <a:lstStyle/>
          <a:p>
            <a:pPr indent="-256031"/>
          </a:p>
        </p:txBody>
      </p:sp>
      <p:sp>
        <p:nvSpPr>
          <p:cNvPr id="161" name="Rectangle"/>
          <p:cNvSpPr/>
          <p:nvPr>
            <p:ph type="body" sz="quarter" idx="17"/>
          </p:nvPr>
        </p:nvSpPr>
        <p:spPr>
          <a:xfrm>
            <a:off x="457200" y="867841"/>
            <a:ext cx="2559050" cy="412751"/>
          </a:xfrm>
          <a:prstGeom prst="rect">
            <a:avLst/>
          </a:prstGeom>
        </p:spPr>
        <p:txBody>
          <a:bodyPr/>
          <a:lstStyle/>
          <a:p>
            <a:pPr indent="-256031"/>
          </a:p>
        </p:txBody>
      </p:sp>
      <p:sp>
        <p:nvSpPr>
          <p:cNvPr id="162" name="Rectangle"/>
          <p:cNvSpPr/>
          <p:nvPr>
            <p:ph type="body" sz="quarter" idx="18"/>
          </p:nvPr>
        </p:nvSpPr>
        <p:spPr>
          <a:xfrm>
            <a:off x="3261783" y="455091"/>
            <a:ext cx="2559052" cy="412751"/>
          </a:xfrm>
          <a:prstGeom prst="rect">
            <a:avLst/>
          </a:prstGeom>
        </p:spPr>
        <p:txBody>
          <a:bodyPr lIns="0" tIns="0" rIns="0" bIns="0" anchor="b"/>
          <a:lstStyle/>
          <a:p>
            <a:pPr indent="-256031"/>
          </a:p>
        </p:txBody>
      </p:sp>
      <p:sp>
        <p:nvSpPr>
          <p:cNvPr id="163" name="Rectangle"/>
          <p:cNvSpPr/>
          <p:nvPr>
            <p:ph type="body" sz="quarter" idx="19"/>
          </p:nvPr>
        </p:nvSpPr>
        <p:spPr>
          <a:xfrm>
            <a:off x="3261783" y="867841"/>
            <a:ext cx="2559052" cy="412751"/>
          </a:xfrm>
          <a:prstGeom prst="rect">
            <a:avLst/>
          </a:prstGeom>
        </p:spPr>
        <p:txBody>
          <a:bodyPr/>
          <a:lstStyle/>
          <a:p>
            <a:pPr indent="-256031"/>
          </a:p>
        </p:txBody>
      </p:sp>
      <p:sp>
        <p:nvSpPr>
          <p:cNvPr id="164" name="Rectangle"/>
          <p:cNvSpPr/>
          <p:nvPr>
            <p:ph type="body" sz="quarter" idx="20"/>
          </p:nvPr>
        </p:nvSpPr>
        <p:spPr>
          <a:xfrm>
            <a:off x="6066366" y="455091"/>
            <a:ext cx="2559052" cy="412751"/>
          </a:xfrm>
          <a:prstGeom prst="rect">
            <a:avLst/>
          </a:prstGeom>
        </p:spPr>
        <p:txBody>
          <a:bodyPr lIns="0" tIns="0" rIns="0" bIns="0" anchor="b"/>
          <a:lstStyle/>
          <a:p>
            <a:pPr indent="-256031"/>
          </a:p>
        </p:txBody>
      </p:sp>
      <p:sp>
        <p:nvSpPr>
          <p:cNvPr id="165" name="Rectangle"/>
          <p:cNvSpPr/>
          <p:nvPr>
            <p:ph type="body" sz="quarter" idx="21"/>
          </p:nvPr>
        </p:nvSpPr>
        <p:spPr>
          <a:xfrm>
            <a:off x="6066366" y="867841"/>
            <a:ext cx="2559052" cy="412751"/>
          </a:xfrm>
          <a:prstGeom prst="rect">
            <a:avLst/>
          </a:prstGeom>
        </p:spPr>
        <p:txBody>
          <a:bodyPr/>
          <a:lstStyle/>
          <a:p>
            <a:pPr indent="-256031"/>
          </a:p>
        </p:txBody>
      </p:sp>
      <p:sp>
        <p:nvSpPr>
          <p:cNvPr id="166"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3" name="Body Level One…"/>
          <p:cNvSpPr/>
          <p:nvPr>
            <p:ph type="body" idx="1"/>
          </p:nvPr>
        </p:nvSpPr>
        <p:spPr>
          <a:xfrm>
            <a:off x="457198" y="1107831"/>
            <a:ext cx="8513620" cy="3233540"/>
          </a:xfrm>
          <a:prstGeom prst="rect">
            <a:avLst/>
          </a:prstGeom>
        </p:spPr>
        <p:txBody>
          <a:bodyPr anchor="ctr"/>
          <a:lstStyle>
            <a:lvl1pPr marL="0" indent="0" algn="ctr">
              <a:spcBef>
                <a:spcPts val="500"/>
              </a:spcBef>
              <a:buClrTx/>
              <a:buSzTx/>
              <a:buFontTx/>
              <a:buNone/>
              <a:defRPr sz="2400">
                <a:solidFill>
                  <a:srgbClr val="FFFFFF"/>
                </a:solidFill>
              </a:defRPr>
            </a:lvl1pPr>
            <a:lvl2pPr marL="0" indent="0" algn="ctr">
              <a:spcBef>
                <a:spcPts val="500"/>
              </a:spcBef>
              <a:buClrTx/>
              <a:buSzTx/>
              <a:buFontTx/>
              <a:buNone/>
              <a:defRPr sz="2400">
                <a:solidFill>
                  <a:srgbClr val="FFFFFF"/>
                </a:solidFill>
              </a:defRPr>
            </a:lvl2pPr>
            <a:lvl3pPr marL="0" indent="0" algn="ctr">
              <a:spcBef>
                <a:spcPts val="500"/>
              </a:spcBef>
              <a:buClrTx/>
              <a:buSzTx/>
              <a:buFontTx/>
              <a:buNone/>
              <a:defRPr sz="2400">
                <a:solidFill>
                  <a:srgbClr val="FFFFFF"/>
                </a:solidFill>
              </a:defRPr>
            </a:lvl3pPr>
            <a:lvl4pPr marL="0" indent="0" algn="ctr">
              <a:spcBef>
                <a:spcPts val="500"/>
              </a:spcBef>
              <a:buClrTx/>
              <a:buSzTx/>
              <a:buFontTx/>
              <a:buNone/>
              <a:defRPr sz="2400">
                <a:solidFill>
                  <a:srgbClr val="FFFFFF"/>
                </a:solidFill>
              </a:defRPr>
            </a:lvl4pPr>
            <a:lvl5pPr marL="0" indent="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4"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175" name="299_bkgd.png" descr="299_bkgd.png"/>
          <p:cNvPicPr>
            <a:picLocks noChangeAspect="1"/>
          </p:cNvPicPr>
          <p:nvPr/>
        </p:nvPicPr>
        <p:blipFill>
          <a:blip r:embed="rId3">
            <a:extLst/>
          </a:blip>
          <a:stretch>
            <a:fillRect/>
          </a:stretch>
        </p:blipFill>
        <p:spPr>
          <a:xfrm>
            <a:off x="0" y="0"/>
            <a:ext cx="9144000" cy="5151121"/>
          </a:xfrm>
          <a:prstGeom prst="rect">
            <a:avLst/>
          </a:prstGeom>
          <a:ln w="12700">
            <a:miter lim="400000"/>
          </a:ln>
        </p:spPr>
      </p:pic>
      <p:pic>
        <p:nvPicPr>
          <p:cNvPr id="176" name="299_bkgd.png" descr="299_bkgd.png"/>
          <p:cNvPicPr>
            <a:picLocks noChangeAspect="1"/>
          </p:cNvPicPr>
          <p:nvPr/>
        </p:nvPicPr>
        <p:blipFill>
          <a:blip r:embed="rId3">
            <a:extLst/>
          </a:blip>
          <a:stretch>
            <a:fillRect/>
          </a:stretch>
        </p:blipFill>
        <p:spPr>
          <a:xfrm>
            <a:off x="0" y="0"/>
            <a:ext cx="9144000" cy="5151121"/>
          </a:xfrm>
          <a:prstGeom prst="rect">
            <a:avLst/>
          </a:prstGeom>
          <a:ln w="12700">
            <a:miter lim="400000"/>
          </a:ln>
        </p:spPr>
      </p:pic>
      <p:sp>
        <p:nvSpPr>
          <p:cNvPr id="177" name="Slide Number"/>
          <p:cNvSpPr/>
          <p:nvPr>
            <p:ph type="sldNum" sz="quarter" idx="2"/>
          </p:nvPr>
        </p:nvSpPr>
        <p:spPr>
          <a:xfrm>
            <a:off x="6837215" y="4851398"/>
            <a:ext cx="358412" cy="350660"/>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Body Level One…"/>
          <p:cNvSpPr/>
          <p:nvPr>
            <p:ph type="body" idx="1"/>
          </p:nvPr>
        </p:nvSpPr>
        <p:spPr>
          <a:xfrm>
            <a:off x="457198" y="1107831"/>
            <a:ext cx="8513620" cy="3233540"/>
          </a:xfrm>
          <a:prstGeom prst="rect">
            <a:avLst/>
          </a:prstGeom>
        </p:spPr>
        <p:txBody>
          <a:bodyPr anchor="ctr"/>
          <a:lstStyle>
            <a:lvl1pPr marL="0" indent="0" algn="ctr">
              <a:spcBef>
                <a:spcPts val="500"/>
              </a:spcBef>
              <a:buClrTx/>
              <a:buSzTx/>
              <a:buFontTx/>
              <a:buNone/>
              <a:defRPr sz="2400">
                <a:solidFill>
                  <a:srgbClr val="FFFFFF"/>
                </a:solidFill>
              </a:defRPr>
            </a:lvl1pPr>
            <a:lvl2pPr marL="0" indent="0" algn="ctr">
              <a:spcBef>
                <a:spcPts val="500"/>
              </a:spcBef>
              <a:buClrTx/>
              <a:buSzTx/>
              <a:buFontTx/>
              <a:buNone/>
              <a:defRPr sz="2400">
                <a:solidFill>
                  <a:srgbClr val="FFFFFF"/>
                </a:solidFill>
              </a:defRPr>
            </a:lvl2pPr>
            <a:lvl3pPr marL="0" indent="0" algn="ctr">
              <a:spcBef>
                <a:spcPts val="500"/>
              </a:spcBef>
              <a:buClrTx/>
              <a:buSzTx/>
              <a:buFontTx/>
              <a:buNone/>
              <a:defRPr sz="2400">
                <a:solidFill>
                  <a:srgbClr val="FFFFFF"/>
                </a:solidFill>
              </a:defRPr>
            </a:lvl3pPr>
            <a:lvl4pPr marL="0" indent="0" algn="ctr">
              <a:spcBef>
                <a:spcPts val="500"/>
              </a:spcBef>
              <a:buClrTx/>
              <a:buSzTx/>
              <a:buFontTx/>
              <a:buNone/>
              <a:defRPr sz="2400">
                <a:solidFill>
                  <a:srgbClr val="FFFFFF"/>
                </a:solidFill>
              </a:defRPr>
            </a:lvl4pPr>
            <a:lvl5pPr marL="0" indent="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5"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186" name="image9.png" descr="image9.png"/>
          <p:cNvPicPr>
            <a:picLocks noChangeAspect="1"/>
          </p:cNvPicPr>
          <p:nvPr/>
        </p:nvPicPr>
        <p:blipFill>
          <a:blip r:embed="rId3">
            <a:extLst/>
          </a:blip>
          <a:stretch>
            <a:fillRect/>
          </a:stretch>
        </p:blipFill>
        <p:spPr>
          <a:xfrm>
            <a:off x="0" y="0"/>
            <a:ext cx="9144000" cy="5151121"/>
          </a:xfrm>
          <a:prstGeom prst="rect">
            <a:avLst/>
          </a:prstGeom>
          <a:ln w="12700">
            <a:miter lim="400000"/>
          </a:ln>
        </p:spPr>
      </p:pic>
      <p:pic>
        <p:nvPicPr>
          <p:cNvPr id="187" name="image9.png" descr="image9.png"/>
          <p:cNvPicPr>
            <a:picLocks noChangeAspect="1"/>
          </p:cNvPicPr>
          <p:nvPr/>
        </p:nvPicPr>
        <p:blipFill>
          <a:blip r:embed="rId3">
            <a:extLst/>
          </a:blip>
          <a:stretch>
            <a:fillRect/>
          </a:stretch>
        </p:blipFill>
        <p:spPr>
          <a:xfrm>
            <a:off x="0" y="0"/>
            <a:ext cx="9144000" cy="5151121"/>
          </a:xfrm>
          <a:prstGeom prst="rect">
            <a:avLst/>
          </a:prstGeom>
          <a:ln w="12700">
            <a:miter lim="400000"/>
          </a:ln>
        </p:spPr>
      </p:pic>
      <p:sp>
        <p:nvSpPr>
          <p:cNvPr id="188" name="Slide Number"/>
          <p:cNvSpPr/>
          <p:nvPr>
            <p:ph type="sldNum" sz="quarter" idx="2"/>
          </p:nvPr>
        </p:nvSpPr>
        <p:spPr>
          <a:xfrm>
            <a:off x="6837215" y="4851398"/>
            <a:ext cx="358412" cy="350660"/>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96"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97"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198"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 2016 Continuum Analytics - Confidential &amp; Proprietary"/>
          <p:cNvSpPr/>
          <p:nvPr/>
        </p:nvSpPr>
        <p:spPr>
          <a:xfrm>
            <a:off x="3124200" y="4844226"/>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defTabSz="342900">
              <a:defRPr baseline="29333" sz="900">
                <a:solidFill>
                  <a:srgbClr val="FFFFFF"/>
                </a:solidFill>
                <a:latin typeface="Arial"/>
                <a:ea typeface="Arial"/>
                <a:cs typeface="Arial"/>
                <a:sym typeface="Arial"/>
              </a:defRPr>
            </a:lvl1pPr>
          </a:lstStyle>
          <a:p>
            <a:pPr/>
            <a:r>
              <a:t>© 2016 Continuum Analytics - Confidential &amp; Proprietary</a:t>
            </a:r>
          </a:p>
        </p:txBody>
      </p:sp>
      <p:pic>
        <p:nvPicPr>
          <p:cNvPr id="206"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207" name="Title Text"/>
          <p:cNvSpPr/>
          <p:nvPr>
            <p:ph type="title"/>
          </p:nvPr>
        </p:nvSpPr>
        <p:spPr>
          <a:xfrm>
            <a:off x="457198" y="121023"/>
            <a:ext cx="7247968" cy="1116108"/>
          </a:xfrm>
          <a:prstGeom prst="rect">
            <a:avLst/>
          </a:prstGeom>
        </p:spPr>
        <p:txBody>
          <a:bodyPr lIns="34289" tIns="34289" rIns="34289" bIns="34289"/>
          <a:lstStyle>
            <a:lvl1pPr defTabSz="457187">
              <a:defRPr sz="2600"/>
            </a:lvl1pPr>
          </a:lstStyle>
          <a:p>
            <a:pPr/>
            <a:r>
              <a:t>Title Text</a:t>
            </a:r>
          </a:p>
        </p:txBody>
      </p:sp>
      <p:sp>
        <p:nvSpPr>
          <p:cNvPr id="208" name="Slide Number"/>
          <p:cNvSpPr/>
          <p:nvPr>
            <p:ph type="sldNum" sz="quarter" idx="2"/>
          </p:nvPr>
        </p:nvSpPr>
        <p:spPr>
          <a:xfrm>
            <a:off x="8762402" y="4821173"/>
            <a:ext cx="208415" cy="191839"/>
          </a:xfrm>
          <a:prstGeom prst="rect">
            <a:avLst/>
          </a:prstGeom>
        </p:spPr>
        <p:txBody>
          <a:bodyPr lIns="34289" tIns="34289" rIns="34289" bIns="34289" anchor="t"/>
          <a:lstStyle>
            <a:lvl1pPr defTabSz="685800">
              <a:defRPr sz="9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5"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216"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217" name="Body Level One…"/>
          <p:cNvSpPr/>
          <p:nvPr>
            <p:ph type="body" idx="1"/>
          </p:nvPr>
        </p:nvSpPr>
        <p:spPr>
          <a:xfrm>
            <a:off x="457198" y="1492250"/>
            <a:ext cx="8513620" cy="3122085"/>
          </a:xfrm>
          <a:prstGeom prst="rect">
            <a:avLst/>
          </a:prstGeom>
        </p:spPr>
        <p:txBody>
          <a:bodyPr/>
          <a:lstStyle>
            <a:lvl1pPr indent="-256031"/>
            <a:lvl2pPr marL="649223" indent="-283463"/>
            <a:lvl4pPr marL="1474469"/>
            <a:lvl5pPr marL="1972491" indent="-326570"/>
          </a:lstStyle>
          <a:p>
            <a:pPr/>
            <a:r>
              <a:t>Body Level One</a:t>
            </a:r>
          </a:p>
          <a:p>
            <a:pPr lvl="1"/>
            <a:r>
              <a:t>Body Level Two</a:t>
            </a:r>
          </a:p>
          <a:p>
            <a:pPr lvl="2"/>
            <a:r>
              <a:t>Body Level Three</a:t>
            </a:r>
          </a:p>
          <a:p>
            <a:pPr lvl="3"/>
            <a:r>
              <a:t>Body Level Four</a:t>
            </a:r>
          </a:p>
          <a:p>
            <a:pPr lvl="4"/>
            <a:r>
              <a:t>Body Level Five</a:t>
            </a:r>
          </a:p>
        </p:txBody>
      </p:sp>
      <p:sp>
        <p:nvSpPr>
          <p:cNvPr id="218"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219" name="Rectangle"/>
          <p:cNvSpPr/>
          <p:nvPr>
            <p:ph type="body" sz="quarter" idx="13"/>
          </p:nvPr>
        </p:nvSpPr>
        <p:spPr>
          <a:xfrm>
            <a:off x="457200" y="995362"/>
            <a:ext cx="7248525" cy="412751"/>
          </a:xfrm>
          <a:prstGeom prst="rect">
            <a:avLst/>
          </a:prstGeom>
        </p:spPr>
        <p:txBody>
          <a:bodyPr/>
          <a:lstStyle/>
          <a:p>
            <a:pPr indent="-256031"/>
          </a:p>
        </p:txBody>
      </p:sp>
      <p:sp>
        <p:nvSpPr>
          <p:cNvPr id="220"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7"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228"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229" name="Image"/>
          <p:cNvSpPr/>
          <p:nvPr>
            <p:ph type="pic" sz="quarter" idx="13"/>
          </p:nvPr>
        </p:nvSpPr>
        <p:spPr>
          <a:xfrm>
            <a:off x="1015999" y="1366054"/>
            <a:ext cx="1386946" cy="1385090"/>
          </a:xfrm>
          <a:prstGeom prst="rect">
            <a:avLst/>
          </a:prstGeom>
        </p:spPr>
        <p:txBody>
          <a:bodyPr lIns="91439" tIns="45719" rIns="91439" bIns="45719">
            <a:noAutofit/>
          </a:bodyPr>
          <a:lstStyle/>
          <a:p>
            <a:pPr/>
          </a:p>
        </p:txBody>
      </p:sp>
      <p:sp>
        <p:nvSpPr>
          <p:cNvPr id="230" name="Image"/>
          <p:cNvSpPr/>
          <p:nvPr>
            <p:ph type="pic" sz="quarter" idx="14"/>
          </p:nvPr>
        </p:nvSpPr>
        <p:spPr>
          <a:xfrm>
            <a:off x="3820583" y="1366054"/>
            <a:ext cx="1386948" cy="1385090"/>
          </a:xfrm>
          <a:prstGeom prst="rect">
            <a:avLst/>
          </a:prstGeom>
        </p:spPr>
        <p:txBody>
          <a:bodyPr lIns="91439" tIns="45719" rIns="91439" bIns="45719">
            <a:noAutofit/>
          </a:bodyPr>
          <a:lstStyle/>
          <a:p>
            <a:pPr/>
          </a:p>
        </p:txBody>
      </p:sp>
      <p:sp>
        <p:nvSpPr>
          <p:cNvPr id="231" name="Image"/>
          <p:cNvSpPr/>
          <p:nvPr>
            <p:ph type="pic" sz="quarter" idx="15"/>
          </p:nvPr>
        </p:nvSpPr>
        <p:spPr>
          <a:xfrm>
            <a:off x="6623050" y="1366054"/>
            <a:ext cx="1386946" cy="1385090"/>
          </a:xfrm>
          <a:prstGeom prst="rect">
            <a:avLst/>
          </a:prstGeom>
        </p:spPr>
        <p:txBody>
          <a:bodyPr lIns="91439" tIns="45719" rIns="91439" bIns="45719">
            <a:noAutofit/>
          </a:bodyPr>
          <a:lstStyle/>
          <a:p>
            <a:pPr/>
          </a:p>
        </p:txBody>
      </p:sp>
      <p:sp>
        <p:nvSpPr>
          <p:cNvPr id="232" name="Body Level One…"/>
          <p:cNvSpPr/>
          <p:nvPr>
            <p:ph type="body" sz="quarter" idx="1"/>
          </p:nvPr>
        </p:nvSpPr>
        <p:spPr>
          <a:xfrm>
            <a:off x="457200" y="2835805"/>
            <a:ext cx="2559050" cy="1778528"/>
          </a:xfrm>
          <a:prstGeom prst="rect">
            <a:avLst/>
          </a:prstGeom>
        </p:spPr>
        <p:txBody>
          <a:bodyPr lIns="0" tIns="0" rIns="0" bIns="0"/>
          <a:lstStyle>
            <a:lvl1pPr marL="0" indent="0">
              <a:spcBef>
                <a:spcPts val="600"/>
              </a:spcBef>
              <a:buClrTx/>
              <a:buSzTx/>
              <a:buFontTx/>
              <a:buNone/>
              <a:defRPr sz="1300"/>
            </a:lvl1pPr>
            <a:lvl2pPr marL="0" indent="0">
              <a:spcBef>
                <a:spcPts val="600"/>
              </a:spcBef>
              <a:buClrTx/>
              <a:buSzTx/>
              <a:buFontTx/>
              <a:buNone/>
              <a:defRPr sz="1300"/>
            </a:lvl2pPr>
            <a:lvl3pPr marL="0" indent="0">
              <a:spcBef>
                <a:spcPts val="600"/>
              </a:spcBef>
              <a:buClrTx/>
              <a:buSzTx/>
              <a:buFontTx/>
              <a:buNone/>
              <a:defRPr sz="1300"/>
            </a:lvl3pPr>
            <a:lvl4pPr marL="0" indent="0">
              <a:spcBef>
                <a:spcPts val="600"/>
              </a:spcBef>
              <a:buClrTx/>
              <a:buSzTx/>
              <a:buFontTx/>
              <a:buNone/>
              <a:defRPr sz="1300"/>
            </a:lvl4pPr>
            <a:lvl5pPr marL="0" indent="0">
              <a:spcBef>
                <a:spcPts val="600"/>
              </a:spcBef>
              <a:buClrTx/>
              <a:buSzTx/>
              <a:buFontTx/>
              <a:buNone/>
              <a:defRPr sz="1300"/>
            </a:lvl5pPr>
          </a:lstStyle>
          <a:p>
            <a:pPr/>
            <a:r>
              <a:t>Body Level One</a:t>
            </a:r>
          </a:p>
          <a:p>
            <a:pPr lvl="1"/>
            <a:r>
              <a:t>Body Level Two</a:t>
            </a:r>
          </a:p>
          <a:p>
            <a:pPr lvl="2"/>
            <a:r>
              <a:t>Body Level Three</a:t>
            </a:r>
          </a:p>
          <a:p>
            <a:pPr lvl="3"/>
            <a:r>
              <a:t>Body Level Four</a:t>
            </a:r>
          </a:p>
          <a:p>
            <a:pPr lvl="4"/>
            <a:r>
              <a:t>Body Level Five</a:t>
            </a:r>
          </a:p>
        </p:txBody>
      </p:sp>
      <p:sp>
        <p:nvSpPr>
          <p:cNvPr id="233" name="Rectangle"/>
          <p:cNvSpPr/>
          <p:nvPr>
            <p:ph type="body" sz="quarter" idx="16"/>
          </p:nvPr>
        </p:nvSpPr>
        <p:spPr>
          <a:xfrm>
            <a:off x="457200" y="455091"/>
            <a:ext cx="2559050" cy="412751"/>
          </a:xfrm>
          <a:prstGeom prst="rect">
            <a:avLst/>
          </a:prstGeom>
        </p:spPr>
        <p:txBody>
          <a:bodyPr lIns="0" tIns="0" rIns="0" bIns="0" anchor="b"/>
          <a:lstStyle/>
          <a:p>
            <a:pPr indent="-256031"/>
          </a:p>
        </p:txBody>
      </p:sp>
      <p:sp>
        <p:nvSpPr>
          <p:cNvPr id="234" name="Rectangle"/>
          <p:cNvSpPr/>
          <p:nvPr>
            <p:ph type="body" sz="quarter" idx="17"/>
          </p:nvPr>
        </p:nvSpPr>
        <p:spPr>
          <a:xfrm>
            <a:off x="457200" y="867841"/>
            <a:ext cx="2559050" cy="412751"/>
          </a:xfrm>
          <a:prstGeom prst="rect">
            <a:avLst/>
          </a:prstGeom>
        </p:spPr>
        <p:txBody>
          <a:bodyPr/>
          <a:lstStyle/>
          <a:p>
            <a:pPr indent="-256031"/>
          </a:p>
        </p:txBody>
      </p:sp>
      <p:sp>
        <p:nvSpPr>
          <p:cNvPr id="235" name="Rectangle"/>
          <p:cNvSpPr/>
          <p:nvPr>
            <p:ph type="body" sz="quarter" idx="18"/>
          </p:nvPr>
        </p:nvSpPr>
        <p:spPr>
          <a:xfrm>
            <a:off x="3261783" y="455091"/>
            <a:ext cx="2559052" cy="412751"/>
          </a:xfrm>
          <a:prstGeom prst="rect">
            <a:avLst/>
          </a:prstGeom>
        </p:spPr>
        <p:txBody>
          <a:bodyPr lIns="0" tIns="0" rIns="0" bIns="0" anchor="b"/>
          <a:lstStyle/>
          <a:p>
            <a:pPr indent="-256031"/>
          </a:p>
        </p:txBody>
      </p:sp>
      <p:sp>
        <p:nvSpPr>
          <p:cNvPr id="236" name="Rectangle"/>
          <p:cNvSpPr/>
          <p:nvPr>
            <p:ph type="body" sz="quarter" idx="19"/>
          </p:nvPr>
        </p:nvSpPr>
        <p:spPr>
          <a:xfrm>
            <a:off x="3261783" y="867841"/>
            <a:ext cx="2559052" cy="412751"/>
          </a:xfrm>
          <a:prstGeom prst="rect">
            <a:avLst/>
          </a:prstGeom>
        </p:spPr>
        <p:txBody>
          <a:bodyPr/>
          <a:lstStyle/>
          <a:p>
            <a:pPr indent="-256031"/>
          </a:p>
        </p:txBody>
      </p:sp>
      <p:sp>
        <p:nvSpPr>
          <p:cNvPr id="237" name="Rectangle"/>
          <p:cNvSpPr/>
          <p:nvPr>
            <p:ph type="body" sz="quarter" idx="20"/>
          </p:nvPr>
        </p:nvSpPr>
        <p:spPr>
          <a:xfrm>
            <a:off x="6066366" y="455091"/>
            <a:ext cx="2559052" cy="412751"/>
          </a:xfrm>
          <a:prstGeom prst="rect">
            <a:avLst/>
          </a:prstGeom>
        </p:spPr>
        <p:txBody>
          <a:bodyPr lIns="0" tIns="0" rIns="0" bIns="0" anchor="b"/>
          <a:lstStyle/>
          <a:p>
            <a:pPr indent="-256031"/>
          </a:p>
        </p:txBody>
      </p:sp>
      <p:sp>
        <p:nvSpPr>
          <p:cNvPr id="238" name="Rectangle"/>
          <p:cNvSpPr/>
          <p:nvPr>
            <p:ph type="body" sz="quarter" idx="21"/>
          </p:nvPr>
        </p:nvSpPr>
        <p:spPr>
          <a:xfrm>
            <a:off x="6066366" y="867841"/>
            <a:ext cx="2559052" cy="412751"/>
          </a:xfrm>
          <a:prstGeom prst="rect">
            <a:avLst/>
          </a:prstGeom>
        </p:spPr>
        <p:txBody>
          <a:bodyPr/>
          <a:lstStyle/>
          <a:p>
            <a:pPr indent="-256031"/>
          </a:p>
        </p:txBody>
      </p:sp>
      <p:sp>
        <p:nvSpPr>
          <p:cNvPr id="239"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247"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248" name="Body Level One…"/>
          <p:cNvSpPr/>
          <p:nvPr>
            <p:ph type="body" idx="1"/>
          </p:nvPr>
        </p:nvSpPr>
        <p:spPr>
          <a:xfrm>
            <a:off x="457198" y="1107831"/>
            <a:ext cx="8513620" cy="3233540"/>
          </a:xfrm>
          <a:prstGeom prst="rect">
            <a:avLst/>
          </a:prstGeom>
        </p:spPr>
        <p:txBody>
          <a:bodyPr/>
          <a:lstStyle>
            <a:lvl1pPr indent="-256031"/>
            <a:lvl2pPr marL="649223" indent="-283463"/>
            <a:lvl4pPr marL="1474469"/>
            <a:lvl5pPr marL="1972491" indent="-326570"/>
          </a:lstStyle>
          <a:p>
            <a:pPr/>
            <a:r>
              <a:t>Body Level One</a:t>
            </a:r>
          </a:p>
          <a:p>
            <a:pPr lvl="1"/>
            <a:r>
              <a:t>Body Level Two</a:t>
            </a:r>
          </a:p>
          <a:p>
            <a:pPr lvl="2"/>
            <a:r>
              <a:t>Body Level Three</a:t>
            </a:r>
          </a:p>
          <a:p>
            <a:pPr lvl="3"/>
            <a:r>
              <a:t>Body Level Four</a:t>
            </a:r>
          </a:p>
          <a:p>
            <a:pPr lvl="4"/>
            <a:r>
              <a:t>Body Level Five</a:t>
            </a:r>
          </a:p>
        </p:txBody>
      </p:sp>
      <p:sp>
        <p:nvSpPr>
          <p:cNvPr id="249"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250"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3 Box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7"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258"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259"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260" name="Rectangle"/>
          <p:cNvSpPr/>
          <p:nvPr/>
        </p:nvSpPr>
        <p:spPr>
          <a:xfrm>
            <a:off x="457197" y="1154580"/>
            <a:ext cx="3162304" cy="1131642"/>
          </a:xfrm>
          <a:prstGeom prst="rect">
            <a:avLst/>
          </a:prstGeom>
          <a:solidFill>
            <a:srgbClr val="E57200"/>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61" name="white_snake_corner-10.png" descr="white_snake_corner-10.png"/>
          <p:cNvPicPr>
            <a:picLocks noChangeAspect="1"/>
          </p:cNvPicPr>
          <p:nvPr/>
        </p:nvPicPr>
        <p:blipFill>
          <a:blip r:embed="rId4">
            <a:alphaModFix amt="16000"/>
            <a:extLst/>
          </a:blip>
          <a:stretch>
            <a:fillRect/>
          </a:stretch>
        </p:blipFill>
        <p:spPr>
          <a:xfrm>
            <a:off x="2169583" y="1154579"/>
            <a:ext cx="1449919" cy="1131624"/>
          </a:xfrm>
          <a:prstGeom prst="rect">
            <a:avLst/>
          </a:prstGeom>
          <a:ln w="12700">
            <a:miter lim="400000"/>
          </a:ln>
        </p:spPr>
      </p:pic>
      <p:sp>
        <p:nvSpPr>
          <p:cNvPr id="262" name="Rectangle"/>
          <p:cNvSpPr/>
          <p:nvPr/>
        </p:nvSpPr>
        <p:spPr>
          <a:xfrm>
            <a:off x="457197" y="2351837"/>
            <a:ext cx="3162304" cy="1131644"/>
          </a:xfrm>
          <a:prstGeom prst="rect">
            <a:avLst/>
          </a:prstGeom>
          <a:solidFill>
            <a:srgbClr val="605F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63" name="white_snake_corner-10.png" descr="white_snake_corner-10.png"/>
          <p:cNvPicPr>
            <a:picLocks noChangeAspect="1"/>
          </p:cNvPicPr>
          <p:nvPr/>
        </p:nvPicPr>
        <p:blipFill>
          <a:blip r:embed="rId4">
            <a:alphaModFix amt="16000"/>
            <a:extLst/>
          </a:blip>
          <a:stretch>
            <a:fillRect/>
          </a:stretch>
        </p:blipFill>
        <p:spPr>
          <a:xfrm>
            <a:off x="2169583" y="2351835"/>
            <a:ext cx="1449919" cy="1131624"/>
          </a:xfrm>
          <a:prstGeom prst="rect">
            <a:avLst/>
          </a:prstGeom>
          <a:ln w="12700">
            <a:miter lim="400000"/>
          </a:ln>
        </p:spPr>
      </p:pic>
      <p:sp>
        <p:nvSpPr>
          <p:cNvPr id="264" name="Rectangle"/>
          <p:cNvSpPr/>
          <p:nvPr/>
        </p:nvSpPr>
        <p:spPr>
          <a:xfrm>
            <a:off x="457197" y="3542743"/>
            <a:ext cx="3162304" cy="1131644"/>
          </a:xfrm>
          <a:prstGeom prst="rect">
            <a:avLst/>
          </a:prstGeom>
          <a:solidFill>
            <a:srgbClr val="BB203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65" name="white_snake_corner-10.png" descr="white_snake_corner-10.png"/>
          <p:cNvPicPr>
            <a:picLocks noChangeAspect="1"/>
          </p:cNvPicPr>
          <p:nvPr/>
        </p:nvPicPr>
        <p:blipFill>
          <a:blip r:embed="rId4">
            <a:alphaModFix amt="16000"/>
            <a:extLst/>
          </a:blip>
          <a:stretch>
            <a:fillRect/>
          </a:stretch>
        </p:blipFill>
        <p:spPr>
          <a:xfrm>
            <a:off x="2169583" y="3542743"/>
            <a:ext cx="1449919" cy="1131624"/>
          </a:xfrm>
          <a:prstGeom prst="rect">
            <a:avLst/>
          </a:prstGeom>
          <a:ln w="12700">
            <a:miter lim="400000"/>
          </a:ln>
        </p:spPr>
      </p:pic>
      <p:sp>
        <p:nvSpPr>
          <p:cNvPr id="266" name="Body Level One…"/>
          <p:cNvSpPr/>
          <p:nvPr>
            <p:ph type="body" sz="quarter" idx="1"/>
          </p:nvPr>
        </p:nvSpPr>
        <p:spPr>
          <a:xfrm>
            <a:off x="457200" y="1154112"/>
            <a:ext cx="3162300" cy="1131888"/>
          </a:xfrm>
          <a:prstGeom prst="rect">
            <a:avLst/>
          </a:prstGeom>
        </p:spPr>
        <p:txBody>
          <a:bodyPr anchor="ctr"/>
          <a:lstStyle>
            <a:lvl1pPr marL="0" indent="0">
              <a:buClrTx/>
              <a:buSzTx/>
              <a:buFontTx/>
              <a:buNone/>
              <a:defRPr>
                <a:solidFill>
                  <a:srgbClr val="FFFFFF"/>
                </a:solidFill>
              </a:defRPr>
            </a:lvl1pPr>
            <a:lvl2pPr marL="649223" indent="-283463">
              <a:buClrTx/>
              <a:buFontTx/>
              <a:defRPr>
                <a:solidFill>
                  <a:srgbClr val="FFFFFF"/>
                </a:solidFill>
              </a:defRPr>
            </a:lvl2pPr>
            <a:lvl3pPr>
              <a:buClrTx/>
              <a:buFontTx/>
              <a:defRPr>
                <a:solidFill>
                  <a:srgbClr val="FFFFFF"/>
                </a:solidFill>
              </a:defRPr>
            </a:lvl3pPr>
            <a:lvl4pPr marL="1474469">
              <a:buClrTx/>
              <a:buFontTx/>
              <a:defRPr>
                <a:solidFill>
                  <a:srgbClr val="FFFFFF"/>
                </a:solidFill>
              </a:defRPr>
            </a:lvl4pPr>
            <a:lvl5pPr marL="1972491" indent="-326570">
              <a:buClrTx/>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7" name="Rectangle"/>
          <p:cNvSpPr/>
          <p:nvPr>
            <p:ph type="body" sz="quarter" idx="13"/>
          </p:nvPr>
        </p:nvSpPr>
        <p:spPr>
          <a:xfrm>
            <a:off x="457200" y="2348378"/>
            <a:ext cx="3162300" cy="1131889"/>
          </a:xfrm>
          <a:prstGeom prst="rect">
            <a:avLst/>
          </a:prstGeom>
        </p:spPr>
        <p:txBody>
          <a:bodyPr anchor="ctr"/>
          <a:lstStyle/>
          <a:p>
            <a:pPr indent="-256031"/>
          </a:p>
        </p:txBody>
      </p:sp>
      <p:sp>
        <p:nvSpPr>
          <p:cNvPr id="268" name="Rectangle"/>
          <p:cNvSpPr/>
          <p:nvPr>
            <p:ph type="body" sz="quarter" idx="14"/>
          </p:nvPr>
        </p:nvSpPr>
        <p:spPr>
          <a:xfrm>
            <a:off x="457200" y="3542743"/>
            <a:ext cx="3162300" cy="1131889"/>
          </a:xfrm>
          <a:prstGeom prst="rect">
            <a:avLst/>
          </a:prstGeom>
        </p:spPr>
        <p:txBody>
          <a:bodyPr anchor="ctr"/>
          <a:lstStyle/>
          <a:p>
            <a:pPr indent="-256031"/>
          </a:p>
        </p:txBody>
      </p:sp>
      <p:sp>
        <p:nvSpPr>
          <p:cNvPr id="269" name="Rectangle"/>
          <p:cNvSpPr/>
          <p:nvPr>
            <p:ph type="body" sz="quarter" idx="15"/>
          </p:nvPr>
        </p:nvSpPr>
        <p:spPr>
          <a:xfrm>
            <a:off x="3619500" y="1154112"/>
            <a:ext cx="5005388" cy="1130301"/>
          </a:xfrm>
          <a:prstGeom prst="rect">
            <a:avLst/>
          </a:prstGeom>
          <a:ln w="9525">
            <a:solidFill>
              <a:srgbClr val="E57200"/>
            </a:solidFill>
            <a:round/>
          </a:ln>
        </p:spPr>
        <p:txBody>
          <a:bodyPr anchor="ctr"/>
          <a:lstStyle/>
          <a:p>
            <a:pPr indent="-256031"/>
          </a:p>
        </p:txBody>
      </p:sp>
      <p:sp>
        <p:nvSpPr>
          <p:cNvPr id="270" name="Rectangle"/>
          <p:cNvSpPr/>
          <p:nvPr>
            <p:ph type="body" sz="quarter" idx="16"/>
          </p:nvPr>
        </p:nvSpPr>
        <p:spPr>
          <a:xfrm>
            <a:off x="3619500" y="2352395"/>
            <a:ext cx="5005388" cy="1130302"/>
          </a:xfrm>
          <a:prstGeom prst="rect">
            <a:avLst/>
          </a:prstGeom>
          <a:ln w="9525">
            <a:solidFill>
              <a:srgbClr val="605F9D"/>
            </a:solidFill>
            <a:round/>
          </a:ln>
        </p:spPr>
        <p:txBody>
          <a:bodyPr anchor="ctr"/>
          <a:lstStyle/>
          <a:p>
            <a:pPr indent="-256031"/>
          </a:p>
        </p:txBody>
      </p:sp>
      <p:sp>
        <p:nvSpPr>
          <p:cNvPr id="271" name="Rectangle"/>
          <p:cNvSpPr/>
          <p:nvPr>
            <p:ph type="body" sz="quarter" idx="17"/>
          </p:nvPr>
        </p:nvSpPr>
        <p:spPr>
          <a:xfrm>
            <a:off x="3619500" y="3544330"/>
            <a:ext cx="5005388" cy="1130302"/>
          </a:xfrm>
          <a:prstGeom prst="rect">
            <a:avLst/>
          </a:prstGeom>
          <a:ln w="9525">
            <a:solidFill>
              <a:srgbClr val="800000"/>
            </a:solidFill>
            <a:round/>
          </a:ln>
        </p:spPr>
        <p:txBody>
          <a:bodyPr anchor="ctr"/>
          <a:lstStyle/>
          <a:p>
            <a:pPr indent="-256031"/>
          </a:p>
        </p:txBody>
      </p:sp>
      <p:sp>
        <p:nvSpPr>
          <p:cNvPr id="272" name="Rectangle"/>
          <p:cNvSpPr/>
          <p:nvPr/>
        </p:nvSpPr>
        <p:spPr>
          <a:xfrm>
            <a:off x="457197" y="1154580"/>
            <a:ext cx="3162304" cy="1131642"/>
          </a:xfrm>
          <a:prstGeom prst="rect">
            <a:avLst/>
          </a:prstGeom>
          <a:solidFill>
            <a:srgbClr val="E57200"/>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73" name="white_snake_corner-10.png" descr="white_snake_corner-10.png"/>
          <p:cNvPicPr>
            <a:picLocks noChangeAspect="1"/>
          </p:cNvPicPr>
          <p:nvPr/>
        </p:nvPicPr>
        <p:blipFill>
          <a:blip r:embed="rId4">
            <a:alphaModFix amt="16000"/>
            <a:extLst/>
          </a:blip>
          <a:stretch>
            <a:fillRect/>
          </a:stretch>
        </p:blipFill>
        <p:spPr>
          <a:xfrm>
            <a:off x="2169583" y="1154579"/>
            <a:ext cx="1449919" cy="1131624"/>
          </a:xfrm>
          <a:prstGeom prst="rect">
            <a:avLst/>
          </a:prstGeom>
          <a:ln w="12700">
            <a:miter lim="400000"/>
          </a:ln>
        </p:spPr>
      </p:pic>
      <p:sp>
        <p:nvSpPr>
          <p:cNvPr id="274" name="Rectangle"/>
          <p:cNvSpPr/>
          <p:nvPr/>
        </p:nvSpPr>
        <p:spPr>
          <a:xfrm>
            <a:off x="457197" y="2351837"/>
            <a:ext cx="3162304" cy="1131644"/>
          </a:xfrm>
          <a:prstGeom prst="rect">
            <a:avLst/>
          </a:prstGeom>
          <a:solidFill>
            <a:srgbClr val="605F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75" name="white_snake_corner-10.png" descr="white_snake_corner-10.png"/>
          <p:cNvPicPr>
            <a:picLocks noChangeAspect="1"/>
          </p:cNvPicPr>
          <p:nvPr/>
        </p:nvPicPr>
        <p:blipFill>
          <a:blip r:embed="rId4">
            <a:alphaModFix amt="16000"/>
            <a:extLst/>
          </a:blip>
          <a:stretch>
            <a:fillRect/>
          </a:stretch>
        </p:blipFill>
        <p:spPr>
          <a:xfrm>
            <a:off x="2169583" y="2351835"/>
            <a:ext cx="1449919" cy="1131624"/>
          </a:xfrm>
          <a:prstGeom prst="rect">
            <a:avLst/>
          </a:prstGeom>
          <a:ln w="12700">
            <a:miter lim="400000"/>
          </a:ln>
        </p:spPr>
      </p:pic>
      <p:sp>
        <p:nvSpPr>
          <p:cNvPr id="276" name="Rectangle"/>
          <p:cNvSpPr/>
          <p:nvPr/>
        </p:nvSpPr>
        <p:spPr>
          <a:xfrm>
            <a:off x="457197" y="3542743"/>
            <a:ext cx="3162304" cy="1131644"/>
          </a:xfrm>
          <a:prstGeom prst="rect">
            <a:avLst/>
          </a:prstGeom>
          <a:solidFill>
            <a:srgbClr val="BB203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77" name="white_snake_corner-10.png" descr="white_snake_corner-10.png"/>
          <p:cNvPicPr>
            <a:picLocks noChangeAspect="1"/>
          </p:cNvPicPr>
          <p:nvPr/>
        </p:nvPicPr>
        <p:blipFill>
          <a:blip r:embed="rId4">
            <a:alphaModFix amt="16000"/>
            <a:extLst/>
          </a:blip>
          <a:stretch>
            <a:fillRect/>
          </a:stretch>
        </p:blipFill>
        <p:spPr>
          <a:xfrm>
            <a:off x="2169583" y="3542743"/>
            <a:ext cx="1449919" cy="1131624"/>
          </a:xfrm>
          <a:prstGeom prst="rect">
            <a:avLst/>
          </a:prstGeom>
          <a:ln w="12700">
            <a:miter lim="400000"/>
          </a:ln>
        </p:spPr>
      </p:pic>
      <p:sp>
        <p:nvSpPr>
          <p:cNvPr id="278"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30"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31"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32"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5"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defTabSz="342900">
              <a:defRPr baseline="29333" sz="900">
                <a:solidFill>
                  <a:srgbClr val="FFFFFF"/>
                </a:solidFill>
                <a:latin typeface="Arial"/>
                <a:ea typeface="Arial"/>
                <a:cs typeface="Arial"/>
                <a:sym typeface="Arial"/>
              </a:defRPr>
            </a:lvl1pPr>
          </a:lstStyle>
          <a:p>
            <a:pPr/>
            <a:r>
              <a:t>© 2016 Continuum Analytics - Confidential &amp; Proprietary</a:t>
            </a:r>
          </a:p>
        </p:txBody>
      </p:sp>
      <p:pic>
        <p:nvPicPr>
          <p:cNvPr id="286" name="image2.png" descr="image2.png"/>
          <p:cNvPicPr>
            <a:picLocks noChangeAspect="1"/>
          </p:cNvPicPr>
          <p:nvPr/>
        </p:nvPicPr>
        <p:blipFill>
          <a:blip r:embed="rId3">
            <a:extLst/>
          </a:blip>
          <a:stretch>
            <a:fillRect/>
          </a:stretch>
        </p:blipFill>
        <p:spPr>
          <a:xfrm>
            <a:off x="430985" y="4741862"/>
            <a:ext cx="1218531" cy="391285"/>
          </a:xfrm>
          <a:prstGeom prst="rect">
            <a:avLst/>
          </a:prstGeom>
          <a:ln w="12700">
            <a:miter lim="400000"/>
          </a:ln>
        </p:spPr>
      </p:pic>
      <p:sp>
        <p:nvSpPr>
          <p:cNvPr id="287" name="Slide Number"/>
          <p:cNvSpPr/>
          <p:nvPr>
            <p:ph type="sldNum" sz="quarter" idx="2"/>
          </p:nvPr>
        </p:nvSpPr>
        <p:spPr>
          <a:xfrm>
            <a:off x="8762403" y="4821173"/>
            <a:ext cx="208415" cy="191839"/>
          </a:xfrm>
          <a:prstGeom prst="rect">
            <a:avLst/>
          </a:prstGeom>
        </p:spPr>
        <p:txBody>
          <a:bodyPr lIns="34289" tIns="34289" rIns="34289" bIns="34289" anchor="t"/>
          <a:lstStyle>
            <a:lvl1pPr defTabSz="685800">
              <a:defRPr sz="9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sp>
        <p:nvSpPr>
          <p:cNvPr id="294" name="Body Level One…"/>
          <p:cNvSpPr/>
          <p:nvPr>
            <p:ph type="body" idx="1"/>
          </p:nvPr>
        </p:nvSpPr>
        <p:spPr>
          <a:xfrm>
            <a:off x="457198" y="1107831"/>
            <a:ext cx="8513620" cy="3233539"/>
          </a:xfrm>
          <a:prstGeom prst="rect">
            <a:avLst/>
          </a:prstGeom>
        </p:spPr>
        <p:txBody>
          <a:bodyPr anchor="ctr"/>
          <a:lstStyle>
            <a:lvl1pPr marL="0" indent="0" algn="ctr">
              <a:spcBef>
                <a:spcPts val="500"/>
              </a:spcBef>
              <a:buClrTx/>
              <a:buSzTx/>
              <a:buFontTx/>
              <a:buNone/>
              <a:defRPr sz="2400">
                <a:solidFill>
                  <a:srgbClr val="FFFFFF"/>
                </a:solidFill>
              </a:defRPr>
            </a:lvl1pPr>
            <a:lvl2pPr marL="0" indent="365759" algn="ctr">
              <a:spcBef>
                <a:spcPts val="500"/>
              </a:spcBef>
              <a:buClrTx/>
              <a:buSzTx/>
              <a:buFontTx/>
              <a:buNone/>
              <a:defRPr sz="2400">
                <a:solidFill>
                  <a:srgbClr val="FFFFFF"/>
                </a:solidFill>
              </a:defRPr>
            </a:lvl2pPr>
            <a:lvl3pPr marL="0" indent="822960" algn="ctr">
              <a:spcBef>
                <a:spcPts val="500"/>
              </a:spcBef>
              <a:buClrTx/>
              <a:buSzTx/>
              <a:buFontTx/>
              <a:buNone/>
              <a:defRPr sz="2400">
                <a:solidFill>
                  <a:srgbClr val="FFFFFF"/>
                </a:solidFill>
              </a:defRPr>
            </a:lvl3pPr>
            <a:lvl4pPr marL="0" indent="1188719" algn="ctr">
              <a:spcBef>
                <a:spcPts val="500"/>
              </a:spcBef>
              <a:buClrTx/>
              <a:buSzTx/>
              <a:buFontTx/>
              <a:buNone/>
              <a:defRPr sz="2400">
                <a:solidFill>
                  <a:srgbClr val="FFFFFF"/>
                </a:solidFill>
              </a:defRPr>
            </a:lvl4pPr>
            <a:lvl5pPr marL="0" indent="164592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5"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296" name="299_bkgd.png" descr="299_bkgd.png"/>
          <p:cNvPicPr>
            <a:picLocks noChangeAspect="1"/>
          </p:cNvPicPr>
          <p:nvPr/>
        </p:nvPicPr>
        <p:blipFill>
          <a:blip r:embed="rId2">
            <a:extLst/>
          </a:blip>
          <a:stretch>
            <a:fillRect/>
          </a:stretch>
        </p:blipFill>
        <p:spPr>
          <a:xfrm>
            <a:off x="0" y="-7621"/>
            <a:ext cx="9144000" cy="5151122"/>
          </a:xfrm>
          <a:prstGeom prst="rect">
            <a:avLst/>
          </a:prstGeom>
          <a:ln w="12700">
            <a:miter lim="400000"/>
          </a:ln>
        </p:spPr>
      </p:pic>
      <p:sp>
        <p:nvSpPr>
          <p:cNvPr id="297"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1_Title Only">
    <p:spTree>
      <p:nvGrpSpPr>
        <p:cNvPr id="1" name=""/>
        <p:cNvGrpSpPr/>
        <p:nvPr/>
      </p:nvGrpSpPr>
      <p:grpSpPr>
        <a:xfrm>
          <a:off x="0" y="0"/>
          <a:ext cx="0" cy="0"/>
          <a:chOff x="0" y="0"/>
          <a:chExt cx="0" cy="0"/>
        </a:xfrm>
      </p:grpSpPr>
      <p:sp>
        <p:nvSpPr>
          <p:cNvPr id="304" name="Title Text"/>
          <p:cNvSpPr/>
          <p:nvPr>
            <p:ph type="title"/>
          </p:nvPr>
        </p:nvSpPr>
        <p:spPr>
          <a:prstGeom prst="rect">
            <a:avLst/>
          </a:prstGeom>
        </p:spPr>
        <p:txBody>
          <a:bodyPr/>
          <a:lstStyle/>
          <a:p>
            <a:pPr/>
            <a:r>
              <a:t>Title Text</a:t>
            </a:r>
          </a:p>
        </p:txBody>
      </p:sp>
      <p:sp>
        <p:nvSpPr>
          <p:cNvPr id="30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2_ALT End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2" name="Title Text"/>
          <p:cNvSpPr/>
          <p:nvPr>
            <p:ph type="title"/>
          </p:nvPr>
        </p:nvSpPr>
        <p:spPr>
          <a:xfrm>
            <a:off x="457198" y="1469230"/>
            <a:ext cx="8001002" cy="1102520"/>
          </a:xfrm>
          <a:prstGeom prst="rect">
            <a:avLst/>
          </a:prstGeom>
        </p:spPr>
        <p:txBody>
          <a:bodyPr/>
          <a:lstStyle>
            <a:lvl1pPr>
              <a:defRPr sz="2800">
                <a:solidFill>
                  <a:schemeClr val="accent1"/>
                </a:solidFill>
              </a:defRPr>
            </a:lvl1pPr>
          </a:lstStyle>
          <a:p>
            <a:pPr/>
            <a:r>
              <a:t>Title Text</a:t>
            </a:r>
          </a:p>
        </p:txBody>
      </p:sp>
      <p:sp>
        <p:nvSpPr>
          <p:cNvPr id="313" name="Body Level One…"/>
          <p:cNvSpPr/>
          <p:nvPr>
            <p:ph type="body" sz="quarter" idx="1"/>
          </p:nvPr>
        </p:nvSpPr>
        <p:spPr>
          <a:xfrm>
            <a:off x="457198" y="2729922"/>
            <a:ext cx="5486403" cy="514351"/>
          </a:xfrm>
          <a:prstGeom prst="rect">
            <a:avLst/>
          </a:prstGeom>
        </p:spPr>
        <p:txBody>
          <a:bodyPr/>
          <a:lstStyle>
            <a:lvl1pPr marL="0" indent="0">
              <a:spcBef>
                <a:spcPts val="300"/>
              </a:spcBef>
              <a:buClrTx/>
              <a:buSzTx/>
              <a:buFontTx/>
              <a:buNone/>
              <a:defRPr sz="1600">
                <a:solidFill>
                  <a:schemeClr val="accent2"/>
                </a:solidFill>
              </a:defRPr>
            </a:lvl1pPr>
            <a:lvl2pPr marL="592531" indent="-226771">
              <a:spcBef>
                <a:spcPts val="300"/>
              </a:spcBef>
              <a:buClrTx/>
              <a:buFontTx/>
              <a:defRPr sz="1600">
                <a:solidFill>
                  <a:schemeClr val="accent2"/>
                </a:solidFill>
              </a:defRPr>
            </a:lvl2pPr>
            <a:lvl3pPr marL="1026160" indent="-203200">
              <a:spcBef>
                <a:spcPts val="300"/>
              </a:spcBef>
              <a:buClrTx/>
              <a:buFontTx/>
              <a:defRPr sz="1600">
                <a:solidFill>
                  <a:schemeClr val="accent2"/>
                </a:solidFill>
              </a:defRPr>
            </a:lvl3pPr>
            <a:lvl4pPr marL="1417319" indent="-228600">
              <a:spcBef>
                <a:spcPts val="300"/>
              </a:spcBef>
              <a:buClrTx/>
              <a:buFontTx/>
              <a:defRPr sz="1600">
                <a:solidFill>
                  <a:schemeClr val="accent2"/>
                </a:solidFill>
              </a:defRPr>
            </a:lvl4pPr>
            <a:lvl5pPr marL="1907177" indent="-261257">
              <a:spcBef>
                <a:spcPts val="300"/>
              </a:spcBef>
              <a:buClrTx/>
              <a:buFontTx/>
              <a:defRPr sz="16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314" name="221 W. 6th Street…"/>
          <p:cNvSpPr/>
          <p:nvPr/>
        </p:nvSpPr>
        <p:spPr>
          <a:xfrm>
            <a:off x="685800" y="3422077"/>
            <a:ext cx="4572000" cy="7976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solidFill>
                  <a:srgbClr val="FFFFFF"/>
                </a:solidFill>
                <a:latin typeface="Arial"/>
                <a:ea typeface="Arial"/>
                <a:cs typeface="Arial"/>
                <a:sym typeface="Arial"/>
              </a:defRPr>
            </a:pPr>
            <a:r>
              <a:t>221 W. 6th Street</a:t>
            </a:r>
          </a:p>
          <a:p>
            <a:pPr>
              <a:defRPr sz="1200">
                <a:solidFill>
                  <a:srgbClr val="FFFFFF"/>
                </a:solidFill>
                <a:latin typeface="Arial"/>
                <a:ea typeface="Arial"/>
                <a:cs typeface="Arial"/>
                <a:sym typeface="Arial"/>
              </a:defRPr>
            </a:pPr>
            <a:r>
              <a:t>Suite #1550</a:t>
            </a:r>
          </a:p>
          <a:p>
            <a:pPr>
              <a:defRPr sz="1200">
                <a:solidFill>
                  <a:srgbClr val="FFFFFF"/>
                </a:solidFill>
                <a:latin typeface="Arial"/>
                <a:ea typeface="Arial"/>
                <a:cs typeface="Arial"/>
                <a:sym typeface="Arial"/>
              </a:defRPr>
            </a:pPr>
            <a:r>
              <a:t>Austin, TX 78701</a:t>
            </a:r>
          </a:p>
          <a:p>
            <a:pPr>
              <a:defRPr sz="1200">
                <a:solidFill>
                  <a:srgbClr val="FFFFFF"/>
                </a:solidFill>
                <a:latin typeface="Arial"/>
                <a:ea typeface="Arial"/>
                <a:cs typeface="Arial"/>
                <a:sym typeface="Arial"/>
              </a:defRPr>
            </a:pPr>
            <a:r>
              <a:t>+1 512.222.5440</a:t>
            </a:r>
          </a:p>
        </p:txBody>
      </p:sp>
      <p:sp>
        <p:nvSpPr>
          <p:cNvPr id="315" name="info@continuum.io…"/>
          <p:cNvSpPr/>
          <p:nvPr/>
        </p:nvSpPr>
        <p:spPr>
          <a:xfrm>
            <a:off x="2202229" y="3420991"/>
            <a:ext cx="4572001" cy="7976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solidFill>
                  <a:srgbClr val="FFFFFF"/>
                </a:solidFill>
                <a:latin typeface="Arial"/>
                <a:ea typeface="Arial"/>
                <a:cs typeface="Arial"/>
                <a:sym typeface="Arial"/>
              </a:defRPr>
            </a:pPr>
            <a:r>
              <a:t>info@continuum.io</a:t>
            </a:r>
          </a:p>
          <a:p>
            <a:pPr>
              <a:defRPr sz="1200">
                <a:solidFill>
                  <a:srgbClr val="FFFFFF"/>
                </a:solidFill>
                <a:latin typeface="Arial"/>
                <a:ea typeface="Arial"/>
                <a:cs typeface="Arial"/>
                <a:sym typeface="Arial"/>
              </a:defRPr>
            </a:pPr>
          </a:p>
          <a:p>
            <a:pPr>
              <a:defRPr sz="1200">
                <a:solidFill>
                  <a:srgbClr val="FFFFFF"/>
                </a:solidFill>
                <a:latin typeface="Arial"/>
                <a:ea typeface="Arial"/>
                <a:cs typeface="Arial"/>
                <a:sym typeface="Arial"/>
              </a:defRPr>
            </a:pPr>
            <a:r>
              <a:t>@ContinuumIO</a:t>
            </a:r>
          </a:p>
        </p:txBody>
      </p:sp>
      <p:sp>
        <p:nvSpPr>
          <p:cNvPr id="316" name="© 2016 Continuum Analytics - Confidential &amp; Proprietary"/>
          <p:cNvSpPr/>
          <p:nvPr/>
        </p:nvSpPr>
        <p:spPr>
          <a:xfrm>
            <a:off x="3124200" y="4864521"/>
            <a:ext cx="2895600"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1200">
                <a:solidFill>
                  <a:srgbClr val="888888"/>
                </a:solidFill>
                <a:latin typeface="Arial"/>
                <a:ea typeface="Arial"/>
                <a:cs typeface="Arial"/>
                <a:sym typeface="Arial"/>
              </a:defRPr>
            </a:lvl1pPr>
          </a:lstStyle>
          <a:p>
            <a:pPr/>
            <a:r>
              <a:t>© 2016 Continuum Analytics - Confidential &amp; Proprietary</a:t>
            </a:r>
          </a:p>
        </p:txBody>
      </p:sp>
      <p:sp>
        <p:nvSpPr>
          <p:cNvPr id="31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4" name="© 2016 Continuum Analytics - Confidential &amp; Proprietary"/>
          <p:cNvSpPr/>
          <p:nvPr/>
        </p:nvSpPr>
        <p:spPr>
          <a:xfrm>
            <a:off x="3124200" y="4844229"/>
            <a:ext cx="2895600" cy="2147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325" name="image2.png" descr="image2.png"/>
          <p:cNvPicPr>
            <a:picLocks noChangeAspect="1"/>
          </p:cNvPicPr>
          <p:nvPr/>
        </p:nvPicPr>
        <p:blipFill>
          <a:blip r:embed="rId3">
            <a:extLst/>
          </a:blip>
          <a:stretch>
            <a:fillRect/>
          </a:stretch>
        </p:blipFill>
        <p:spPr>
          <a:xfrm>
            <a:off x="430985" y="4741862"/>
            <a:ext cx="1218530" cy="391284"/>
          </a:xfrm>
          <a:prstGeom prst="rect">
            <a:avLst/>
          </a:prstGeom>
          <a:ln w="12700">
            <a:miter lim="400000"/>
          </a:ln>
        </p:spPr>
      </p:pic>
      <p:sp>
        <p:nvSpPr>
          <p:cNvPr id="326"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2_Title Only">
    <p:spTree>
      <p:nvGrpSpPr>
        <p:cNvPr id="1" name=""/>
        <p:cNvGrpSpPr/>
        <p:nvPr/>
      </p:nvGrpSpPr>
      <p:grpSpPr>
        <a:xfrm>
          <a:off x="0" y="0"/>
          <a:ext cx="0" cy="0"/>
          <a:chOff x="0" y="0"/>
          <a:chExt cx="0" cy="0"/>
        </a:xfrm>
      </p:grpSpPr>
      <p:sp>
        <p:nvSpPr>
          <p:cNvPr id="333"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334"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1" name="© 2016 Continuum Analytics - Confidential &amp; Proprietary"/>
          <p:cNvSpPr/>
          <p:nvPr/>
        </p:nvSpPr>
        <p:spPr>
          <a:xfrm>
            <a:off x="3124200" y="4844229"/>
            <a:ext cx="2895600" cy="2147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342" name="image2.png" descr="image2.png"/>
          <p:cNvPicPr>
            <a:picLocks noChangeAspect="1"/>
          </p:cNvPicPr>
          <p:nvPr/>
        </p:nvPicPr>
        <p:blipFill>
          <a:blip r:embed="rId3">
            <a:extLst/>
          </a:blip>
          <a:stretch>
            <a:fillRect/>
          </a:stretch>
        </p:blipFill>
        <p:spPr>
          <a:xfrm>
            <a:off x="430985" y="4741862"/>
            <a:ext cx="1218530" cy="391284"/>
          </a:xfrm>
          <a:prstGeom prst="rect">
            <a:avLst/>
          </a:prstGeom>
          <a:ln w="12700">
            <a:miter lim="400000"/>
          </a:ln>
        </p:spPr>
      </p:pic>
      <p:sp>
        <p:nvSpPr>
          <p:cNvPr id="343"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0" name="Body Level One…"/>
          <p:cNvSpPr/>
          <p:nvPr>
            <p:ph type="body" idx="1"/>
          </p:nvPr>
        </p:nvSpPr>
        <p:spPr>
          <a:xfrm>
            <a:off x="457198" y="1107831"/>
            <a:ext cx="8513620" cy="3233539"/>
          </a:xfrm>
          <a:prstGeom prst="rect">
            <a:avLst/>
          </a:prstGeom>
        </p:spPr>
        <p:txBody>
          <a:bodyPr anchor="ctr"/>
          <a:lstStyle>
            <a:lvl1pPr marL="0" indent="0" algn="ctr">
              <a:spcBef>
                <a:spcPts val="500"/>
              </a:spcBef>
              <a:buClrTx/>
              <a:buSzTx/>
              <a:buFontTx/>
              <a:buNone/>
              <a:defRPr sz="2400">
                <a:solidFill>
                  <a:srgbClr val="FFFFFF"/>
                </a:solidFill>
              </a:defRPr>
            </a:lvl1pPr>
            <a:lvl2pPr marL="0" indent="365759" algn="ctr">
              <a:spcBef>
                <a:spcPts val="500"/>
              </a:spcBef>
              <a:buClrTx/>
              <a:buSzTx/>
              <a:buFontTx/>
              <a:buNone/>
              <a:defRPr sz="2400">
                <a:solidFill>
                  <a:srgbClr val="FFFFFF"/>
                </a:solidFill>
              </a:defRPr>
            </a:lvl2pPr>
            <a:lvl3pPr marL="0" indent="822960" algn="ctr">
              <a:spcBef>
                <a:spcPts val="500"/>
              </a:spcBef>
              <a:buClrTx/>
              <a:buSzTx/>
              <a:buFontTx/>
              <a:buNone/>
              <a:defRPr sz="2400">
                <a:solidFill>
                  <a:srgbClr val="FFFFFF"/>
                </a:solidFill>
              </a:defRPr>
            </a:lvl3pPr>
            <a:lvl4pPr marL="0" indent="1188719" algn="ctr">
              <a:spcBef>
                <a:spcPts val="500"/>
              </a:spcBef>
              <a:buClrTx/>
              <a:buSzTx/>
              <a:buFontTx/>
              <a:buNone/>
              <a:defRPr sz="2400">
                <a:solidFill>
                  <a:srgbClr val="FFFFFF"/>
                </a:solidFill>
              </a:defRPr>
            </a:lvl4pPr>
            <a:lvl5pPr marL="0" indent="164592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51" name="Slide Number"/>
          <p:cNvSpPr/>
          <p:nvPr>
            <p:ph type="sldNum" sz="quarter" idx="2"/>
          </p:nvPr>
        </p:nvSpPr>
        <p:spPr>
          <a:xfrm>
            <a:off x="6837216" y="4851398"/>
            <a:ext cx="358412" cy="350660"/>
          </a:xfrm>
          <a:prstGeom prst="rect">
            <a:avLst/>
          </a:prstGeom>
        </p:spPr>
        <p:txBody>
          <a:bodyPr anchor="t"/>
          <a:lstStyle>
            <a:lvl1pPr algn="l">
              <a:defRPr sz="1800"/>
            </a:lvl1pPr>
          </a:lstStyle>
          <a:p>
            <a:pPr/>
            <a:fld id="{86CB4B4D-7CA3-9044-876B-883B54F8677D}" type="slidenum"/>
          </a:p>
        </p:txBody>
      </p:sp>
      <p:sp>
        <p:nvSpPr>
          <p:cNvPr id="352"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353" name="299_bkgd.png" descr="299_bkgd.png"/>
          <p:cNvPicPr>
            <a:picLocks noChangeAspect="1"/>
          </p:cNvPicPr>
          <p:nvPr/>
        </p:nvPicPr>
        <p:blipFill>
          <a:blip r:embed="rId3">
            <a:extLst/>
          </a:blip>
          <a:stretch>
            <a:fillRect/>
          </a:stretch>
        </p:blipFill>
        <p:spPr>
          <a:xfrm>
            <a:off x="0" y="0"/>
            <a:ext cx="9144000" cy="5151121"/>
          </a:xfrm>
          <a:prstGeom prst="rect">
            <a:avLst/>
          </a:prstGeom>
          <a:ln w="12700">
            <a:miter lim="400000"/>
          </a:ln>
        </p:spPr>
      </p:pic>
      <p:sp>
        <p:nvSpPr>
          <p:cNvPr id="354" name="Text"/>
          <p:cNvSpPr/>
          <p:nvPr/>
        </p:nvSpPr>
        <p:spPr>
          <a:xfrm>
            <a:off x="7814733" y="4821173"/>
            <a:ext cx="1156085" cy="226984"/>
          </a:xfrm>
          <a:prstGeom prst="rect">
            <a:avLst/>
          </a:prstGeom>
          <a:ln w="12700">
            <a:miter lim="400000"/>
          </a:ln>
        </p:spPr>
        <p:txBody>
          <a:bodyPr lIns="45718" tIns="45718" rIns="45718" bIns="45718">
            <a:spAutoFit/>
          </a:bodyPr>
          <a:lstStyle/>
          <a:p>
            <a:pPr algn="r">
              <a:defRPr sz="1000">
                <a:solidFill>
                  <a:srgbClr val="FFFFFF"/>
                </a:solidFill>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1" name="© 2016 Continuum Analytics - Confidential &amp; Proprietary"/>
          <p:cNvSpPr/>
          <p:nvPr/>
        </p:nvSpPr>
        <p:spPr>
          <a:xfrm>
            <a:off x="3124200" y="4844229"/>
            <a:ext cx="2895600" cy="2147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362" name="image2.png" descr="image2.png"/>
          <p:cNvPicPr>
            <a:picLocks noChangeAspect="1"/>
          </p:cNvPicPr>
          <p:nvPr/>
        </p:nvPicPr>
        <p:blipFill>
          <a:blip r:embed="rId3">
            <a:extLst/>
          </a:blip>
          <a:stretch>
            <a:fillRect/>
          </a:stretch>
        </p:blipFill>
        <p:spPr>
          <a:xfrm>
            <a:off x="430985" y="4741862"/>
            <a:ext cx="1218530" cy="391284"/>
          </a:xfrm>
          <a:prstGeom prst="rect">
            <a:avLst/>
          </a:prstGeom>
          <a:ln w="12700">
            <a:miter lim="400000"/>
          </a:ln>
        </p:spPr>
      </p:pic>
      <p:sp>
        <p:nvSpPr>
          <p:cNvPr id="363" name="Body Level One…"/>
          <p:cNvSpPr/>
          <p:nvPr>
            <p:ph type="body" idx="1"/>
          </p:nvPr>
        </p:nvSpPr>
        <p:spPr>
          <a:xfrm>
            <a:off x="457198" y="1492250"/>
            <a:ext cx="8513620" cy="312208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4"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365" name="Rectangle"/>
          <p:cNvSpPr/>
          <p:nvPr>
            <p:ph type="body" sz="quarter" idx="13"/>
          </p:nvPr>
        </p:nvSpPr>
        <p:spPr>
          <a:xfrm>
            <a:off x="457200" y="995362"/>
            <a:ext cx="7248525" cy="412751"/>
          </a:xfrm>
          <a:prstGeom prst="rect">
            <a:avLst/>
          </a:prstGeom>
        </p:spPr>
        <p:txBody>
          <a:bodyPr/>
          <a:lstStyle/>
          <a:p>
            <a:pPr marL="0" indent="0">
              <a:spcBef>
                <a:spcPts val="300"/>
              </a:spcBef>
              <a:buClrTx/>
              <a:buSzTx/>
              <a:buFontTx/>
              <a:buNone/>
              <a:defRPr sz="1600">
                <a:solidFill>
                  <a:schemeClr val="accent1"/>
                </a:solidFill>
              </a:defRPr>
            </a:pPr>
          </a:p>
        </p:txBody>
      </p:sp>
      <p:sp>
        <p:nvSpPr>
          <p:cNvPr id="366" name="Slide Number"/>
          <p:cNvSpPr/>
          <p:nvPr>
            <p:ph type="sldNum" sz="quarter" idx="2"/>
          </p:nvPr>
        </p:nvSpPr>
        <p:spPr>
          <a:xfrm>
            <a:off x="8725414" y="4821173"/>
            <a:ext cx="245403" cy="226986"/>
          </a:xfrm>
          <a:prstGeom prst="rect">
            <a:avLst/>
          </a:prstGeom>
        </p:spPr>
        <p:txBody>
          <a:bodyPr lIns="45719" tIns="45719" rIns="45719" bIns="45719"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373" name="Footer Placeholder 3"/>
          <p:cNvSpPr/>
          <p:nvPr/>
        </p:nvSpPr>
        <p:spPr>
          <a:xfrm>
            <a:off x="3124200" y="4844227"/>
            <a:ext cx="2895600" cy="214702"/>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baseline="30000" sz="900">
                <a:solidFill>
                  <a:srgbClr val="FFFFFF"/>
                </a:solidFill>
                <a:latin typeface="Arial"/>
                <a:ea typeface="Arial"/>
                <a:cs typeface="Arial"/>
                <a:sym typeface="Arial"/>
              </a:defRPr>
            </a:lvl1pPr>
          </a:lstStyle>
          <a:p>
            <a:pPr/>
            <a:r>
              <a:t>© 2017 Continuum Analytics - Confidential &amp; Proprietary</a:t>
            </a:r>
          </a:p>
        </p:txBody>
      </p:sp>
      <p:pic>
        <p:nvPicPr>
          <p:cNvPr id="374" name="Picture 5" descr="Picture 5"/>
          <p:cNvPicPr>
            <a:picLocks noChangeAspect="1"/>
          </p:cNvPicPr>
          <p:nvPr/>
        </p:nvPicPr>
        <p:blipFill>
          <a:blip r:embed="rId2">
            <a:extLst/>
          </a:blip>
          <a:stretch>
            <a:fillRect/>
          </a:stretch>
        </p:blipFill>
        <p:spPr>
          <a:xfrm>
            <a:off x="430985" y="4741862"/>
            <a:ext cx="1218530" cy="391284"/>
          </a:xfrm>
          <a:prstGeom prst="rect">
            <a:avLst/>
          </a:prstGeom>
          <a:ln w="12700">
            <a:miter lim="400000"/>
          </a:ln>
        </p:spPr>
      </p:pic>
      <p:sp>
        <p:nvSpPr>
          <p:cNvPr id="375" name="Slide Number"/>
          <p:cNvSpPr/>
          <p:nvPr>
            <p:ph type="sldNum" sz="quarter" idx="2"/>
          </p:nvPr>
        </p:nvSpPr>
        <p:spPr>
          <a:xfrm>
            <a:off x="8725414" y="4821173"/>
            <a:ext cx="245403" cy="226986"/>
          </a:xfrm>
          <a:prstGeom prst="rect">
            <a:avLst/>
          </a:prstGeom>
        </p:spPr>
        <p:txBody>
          <a:bodyPr lIns="45719" tIns="45719" rIns="45719" bIns="45719"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3 Box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40"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41"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42" name="Rectangle"/>
          <p:cNvSpPr/>
          <p:nvPr/>
        </p:nvSpPr>
        <p:spPr>
          <a:xfrm>
            <a:off x="457197" y="1154580"/>
            <a:ext cx="3162304" cy="1131642"/>
          </a:xfrm>
          <a:prstGeom prst="rect">
            <a:avLst/>
          </a:prstGeom>
          <a:solidFill>
            <a:srgbClr val="E57200"/>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43" name="white_snake_corner-10.png" descr="white_snake_corner-10.png"/>
          <p:cNvPicPr>
            <a:picLocks noChangeAspect="1"/>
          </p:cNvPicPr>
          <p:nvPr/>
        </p:nvPicPr>
        <p:blipFill>
          <a:blip r:embed="rId4">
            <a:alphaModFix amt="16000"/>
            <a:extLst/>
          </a:blip>
          <a:stretch>
            <a:fillRect/>
          </a:stretch>
        </p:blipFill>
        <p:spPr>
          <a:xfrm>
            <a:off x="2169583" y="1154579"/>
            <a:ext cx="1449919" cy="1131624"/>
          </a:xfrm>
          <a:prstGeom prst="rect">
            <a:avLst/>
          </a:prstGeom>
          <a:ln w="12700">
            <a:miter lim="400000"/>
          </a:ln>
        </p:spPr>
      </p:pic>
      <p:sp>
        <p:nvSpPr>
          <p:cNvPr id="44" name="Rectangle"/>
          <p:cNvSpPr/>
          <p:nvPr/>
        </p:nvSpPr>
        <p:spPr>
          <a:xfrm>
            <a:off x="457197" y="2351837"/>
            <a:ext cx="3162304" cy="1131644"/>
          </a:xfrm>
          <a:prstGeom prst="rect">
            <a:avLst/>
          </a:prstGeom>
          <a:solidFill>
            <a:srgbClr val="605F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45" name="white_snake_corner-10.png" descr="white_snake_corner-10.png"/>
          <p:cNvPicPr>
            <a:picLocks noChangeAspect="1"/>
          </p:cNvPicPr>
          <p:nvPr/>
        </p:nvPicPr>
        <p:blipFill>
          <a:blip r:embed="rId4">
            <a:alphaModFix amt="16000"/>
            <a:extLst/>
          </a:blip>
          <a:stretch>
            <a:fillRect/>
          </a:stretch>
        </p:blipFill>
        <p:spPr>
          <a:xfrm>
            <a:off x="2169583" y="2351835"/>
            <a:ext cx="1449919" cy="1131624"/>
          </a:xfrm>
          <a:prstGeom prst="rect">
            <a:avLst/>
          </a:prstGeom>
          <a:ln w="12700">
            <a:miter lim="400000"/>
          </a:ln>
        </p:spPr>
      </p:pic>
      <p:sp>
        <p:nvSpPr>
          <p:cNvPr id="46" name="Rectangle"/>
          <p:cNvSpPr/>
          <p:nvPr/>
        </p:nvSpPr>
        <p:spPr>
          <a:xfrm>
            <a:off x="457197" y="3542743"/>
            <a:ext cx="3162304" cy="1131644"/>
          </a:xfrm>
          <a:prstGeom prst="rect">
            <a:avLst/>
          </a:prstGeom>
          <a:solidFill>
            <a:srgbClr val="BB203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47" name="white_snake_corner-10.png" descr="white_snake_corner-10.png"/>
          <p:cNvPicPr>
            <a:picLocks noChangeAspect="1"/>
          </p:cNvPicPr>
          <p:nvPr/>
        </p:nvPicPr>
        <p:blipFill>
          <a:blip r:embed="rId4">
            <a:alphaModFix amt="16000"/>
            <a:extLst/>
          </a:blip>
          <a:stretch>
            <a:fillRect/>
          </a:stretch>
        </p:blipFill>
        <p:spPr>
          <a:xfrm>
            <a:off x="2169583" y="3542743"/>
            <a:ext cx="1449919" cy="1131624"/>
          </a:xfrm>
          <a:prstGeom prst="rect">
            <a:avLst/>
          </a:prstGeom>
          <a:ln w="12700">
            <a:miter lim="400000"/>
          </a:ln>
        </p:spPr>
      </p:pic>
      <p:sp>
        <p:nvSpPr>
          <p:cNvPr id="48" name="Body Level One…"/>
          <p:cNvSpPr/>
          <p:nvPr>
            <p:ph type="body" sz="quarter" idx="1"/>
          </p:nvPr>
        </p:nvSpPr>
        <p:spPr>
          <a:xfrm>
            <a:off x="457200" y="1154112"/>
            <a:ext cx="3162300" cy="1131888"/>
          </a:xfrm>
          <a:prstGeom prst="rect">
            <a:avLst/>
          </a:prstGeom>
        </p:spPr>
        <p:txBody>
          <a:bodyPr anchor="ctr"/>
          <a:lstStyle>
            <a:lvl1pPr marL="0" indent="0">
              <a:buClrTx/>
              <a:buSzTx/>
              <a:buFontTx/>
              <a:buNone/>
              <a:defRPr>
                <a:solidFill>
                  <a:srgbClr val="FFFFFF"/>
                </a:solidFill>
              </a:defRPr>
            </a:lvl1pPr>
            <a:lvl2pPr marL="649223" indent="-283463">
              <a:buClrTx/>
              <a:buFontTx/>
              <a:defRPr>
                <a:solidFill>
                  <a:srgbClr val="FFFFFF"/>
                </a:solidFill>
              </a:defRPr>
            </a:lvl2pPr>
            <a:lvl3pPr>
              <a:buClrTx/>
              <a:buFontTx/>
              <a:defRPr>
                <a:solidFill>
                  <a:srgbClr val="FFFFFF"/>
                </a:solidFill>
              </a:defRPr>
            </a:lvl3pPr>
            <a:lvl4pPr marL="1474469">
              <a:buClrTx/>
              <a:buFontTx/>
              <a:defRPr>
                <a:solidFill>
                  <a:srgbClr val="FFFFFF"/>
                </a:solidFill>
              </a:defRPr>
            </a:lvl4pPr>
            <a:lvl5pPr marL="1972491" indent="-326570">
              <a:buClrTx/>
              <a:buFontTx/>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Rectangle"/>
          <p:cNvSpPr/>
          <p:nvPr>
            <p:ph type="body" sz="quarter" idx="13"/>
          </p:nvPr>
        </p:nvSpPr>
        <p:spPr>
          <a:xfrm>
            <a:off x="457200" y="2348378"/>
            <a:ext cx="3162300" cy="1131889"/>
          </a:xfrm>
          <a:prstGeom prst="rect">
            <a:avLst/>
          </a:prstGeom>
        </p:spPr>
        <p:txBody>
          <a:bodyPr anchor="ctr"/>
          <a:lstStyle/>
          <a:p>
            <a:pPr indent="-256031"/>
          </a:p>
        </p:txBody>
      </p:sp>
      <p:sp>
        <p:nvSpPr>
          <p:cNvPr id="50" name="Rectangle"/>
          <p:cNvSpPr/>
          <p:nvPr>
            <p:ph type="body" sz="quarter" idx="14"/>
          </p:nvPr>
        </p:nvSpPr>
        <p:spPr>
          <a:xfrm>
            <a:off x="457200" y="3542743"/>
            <a:ext cx="3162300" cy="1131889"/>
          </a:xfrm>
          <a:prstGeom prst="rect">
            <a:avLst/>
          </a:prstGeom>
        </p:spPr>
        <p:txBody>
          <a:bodyPr anchor="ctr"/>
          <a:lstStyle/>
          <a:p>
            <a:pPr indent="-256031"/>
          </a:p>
        </p:txBody>
      </p:sp>
      <p:sp>
        <p:nvSpPr>
          <p:cNvPr id="51" name="Rectangle"/>
          <p:cNvSpPr/>
          <p:nvPr>
            <p:ph type="body" sz="quarter" idx="15"/>
          </p:nvPr>
        </p:nvSpPr>
        <p:spPr>
          <a:xfrm>
            <a:off x="3619500" y="1154112"/>
            <a:ext cx="5005388" cy="1130301"/>
          </a:xfrm>
          <a:prstGeom prst="rect">
            <a:avLst/>
          </a:prstGeom>
          <a:ln w="9525">
            <a:solidFill>
              <a:srgbClr val="E57200"/>
            </a:solidFill>
            <a:round/>
          </a:ln>
        </p:spPr>
        <p:txBody>
          <a:bodyPr anchor="ctr"/>
          <a:lstStyle/>
          <a:p>
            <a:pPr indent="-256031"/>
          </a:p>
        </p:txBody>
      </p:sp>
      <p:sp>
        <p:nvSpPr>
          <p:cNvPr id="52" name="Rectangle"/>
          <p:cNvSpPr/>
          <p:nvPr>
            <p:ph type="body" sz="quarter" idx="16"/>
          </p:nvPr>
        </p:nvSpPr>
        <p:spPr>
          <a:xfrm>
            <a:off x="3619500" y="2352395"/>
            <a:ext cx="5005388" cy="1130302"/>
          </a:xfrm>
          <a:prstGeom prst="rect">
            <a:avLst/>
          </a:prstGeom>
          <a:ln w="9525">
            <a:solidFill>
              <a:srgbClr val="605F9D"/>
            </a:solidFill>
            <a:round/>
          </a:ln>
        </p:spPr>
        <p:txBody>
          <a:bodyPr anchor="ctr"/>
          <a:lstStyle/>
          <a:p>
            <a:pPr indent="-256031"/>
          </a:p>
        </p:txBody>
      </p:sp>
      <p:sp>
        <p:nvSpPr>
          <p:cNvPr id="53" name="Rectangle"/>
          <p:cNvSpPr/>
          <p:nvPr>
            <p:ph type="body" sz="quarter" idx="17"/>
          </p:nvPr>
        </p:nvSpPr>
        <p:spPr>
          <a:xfrm>
            <a:off x="3619500" y="3544330"/>
            <a:ext cx="5005388" cy="1130302"/>
          </a:xfrm>
          <a:prstGeom prst="rect">
            <a:avLst/>
          </a:prstGeom>
          <a:ln w="9525">
            <a:solidFill>
              <a:srgbClr val="800000"/>
            </a:solidFill>
            <a:round/>
          </a:ln>
        </p:spPr>
        <p:txBody>
          <a:bodyPr anchor="ctr"/>
          <a:lstStyle/>
          <a:p>
            <a:pPr indent="-256031"/>
          </a:p>
        </p:txBody>
      </p:sp>
      <p:sp>
        <p:nvSpPr>
          <p:cNvPr id="54"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2_Title Only">
    <p:spTree>
      <p:nvGrpSpPr>
        <p:cNvPr id="1" name=""/>
        <p:cNvGrpSpPr/>
        <p:nvPr/>
      </p:nvGrpSpPr>
      <p:grpSpPr>
        <a:xfrm>
          <a:off x="0" y="0"/>
          <a:ext cx="0" cy="0"/>
          <a:chOff x="0" y="0"/>
          <a:chExt cx="0" cy="0"/>
        </a:xfrm>
      </p:grpSpPr>
      <p:sp>
        <p:nvSpPr>
          <p:cNvPr id="382" name="Footer Placeholder 3"/>
          <p:cNvSpPr/>
          <p:nvPr/>
        </p:nvSpPr>
        <p:spPr>
          <a:xfrm>
            <a:off x="3124200" y="4844227"/>
            <a:ext cx="2895600" cy="214702"/>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baseline="30000" sz="900">
                <a:solidFill>
                  <a:srgbClr val="FFFFFF"/>
                </a:solidFill>
                <a:latin typeface="Arial"/>
                <a:ea typeface="Arial"/>
                <a:cs typeface="Arial"/>
                <a:sym typeface="Arial"/>
              </a:defRPr>
            </a:lvl1pPr>
          </a:lstStyle>
          <a:p>
            <a:pPr/>
            <a:r>
              <a:t>© 2017 Continuum Analytics - Confidential &amp; Proprietary</a:t>
            </a:r>
          </a:p>
        </p:txBody>
      </p:sp>
      <p:pic>
        <p:nvPicPr>
          <p:cNvPr id="383" name="Picture 5" descr="Picture 5"/>
          <p:cNvPicPr>
            <a:picLocks noChangeAspect="1"/>
          </p:cNvPicPr>
          <p:nvPr/>
        </p:nvPicPr>
        <p:blipFill>
          <a:blip r:embed="rId2">
            <a:extLst/>
          </a:blip>
          <a:stretch>
            <a:fillRect/>
          </a:stretch>
        </p:blipFill>
        <p:spPr>
          <a:xfrm>
            <a:off x="430985" y="4741862"/>
            <a:ext cx="1218530" cy="391284"/>
          </a:xfrm>
          <a:prstGeom prst="rect">
            <a:avLst/>
          </a:prstGeom>
          <a:ln w="12700">
            <a:miter lim="400000"/>
          </a:ln>
        </p:spPr>
      </p:pic>
      <p:sp>
        <p:nvSpPr>
          <p:cNvPr id="384" name="Title Text"/>
          <p:cNvSpPr/>
          <p:nvPr>
            <p:ph type="title"/>
          </p:nvPr>
        </p:nvSpPr>
        <p:spPr>
          <a:xfrm>
            <a:off x="457198" y="121023"/>
            <a:ext cx="7247968" cy="1116107"/>
          </a:xfrm>
          <a:prstGeom prst="rect">
            <a:avLst/>
          </a:prstGeom>
        </p:spPr>
        <p:txBody>
          <a:bodyPr lIns="45719" tIns="45719" rIns="45719" bIns="45719"/>
          <a:lstStyle>
            <a:lvl1pPr>
              <a:defRPr sz="2800"/>
            </a:lvl1pPr>
          </a:lstStyle>
          <a:p>
            <a:pPr/>
            <a:r>
              <a:t>Title Text</a:t>
            </a:r>
          </a:p>
        </p:txBody>
      </p:sp>
      <p:sp>
        <p:nvSpPr>
          <p:cNvPr id="385" name="Slide Number"/>
          <p:cNvSpPr/>
          <p:nvPr>
            <p:ph type="sldNum" sz="quarter" idx="2"/>
          </p:nvPr>
        </p:nvSpPr>
        <p:spPr>
          <a:xfrm>
            <a:off x="8725414" y="4821173"/>
            <a:ext cx="245403" cy="226986"/>
          </a:xfrm>
          <a:prstGeom prst="rect">
            <a:avLst/>
          </a:prstGeom>
        </p:spPr>
        <p:txBody>
          <a:bodyPr lIns="45719" tIns="45719" rIns="45719" bIns="45719"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92" name="Footer Placeholder 3"/>
          <p:cNvSpPr/>
          <p:nvPr/>
        </p:nvSpPr>
        <p:spPr>
          <a:xfrm>
            <a:off x="3124200" y="4844227"/>
            <a:ext cx="2895600" cy="214702"/>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defRPr baseline="30000" sz="900">
                <a:solidFill>
                  <a:srgbClr val="FFFFFF"/>
                </a:solidFill>
                <a:latin typeface="Arial"/>
                <a:ea typeface="Arial"/>
                <a:cs typeface="Arial"/>
                <a:sym typeface="Arial"/>
              </a:defRPr>
            </a:lvl1pPr>
          </a:lstStyle>
          <a:p>
            <a:pPr/>
            <a:r>
              <a:t>© 2017 Continuum Analytics - Confidential &amp; Proprietary</a:t>
            </a:r>
          </a:p>
        </p:txBody>
      </p:sp>
      <p:pic>
        <p:nvPicPr>
          <p:cNvPr id="393" name="Picture 5" descr="Picture 5"/>
          <p:cNvPicPr>
            <a:picLocks noChangeAspect="1"/>
          </p:cNvPicPr>
          <p:nvPr/>
        </p:nvPicPr>
        <p:blipFill>
          <a:blip r:embed="rId2">
            <a:extLst/>
          </a:blip>
          <a:stretch>
            <a:fillRect/>
          </a:stretch>
        </p:blipFill>
        <p:spPr>
          <a:xfrm>
            <a:off x="430985" y="4741862"/>
            <a:ext cx="1218530" cy="391284"/>
          </a:xfrm>
          <a:prstGeom prst="rect">
            <a:avLst/>
          </a:prstGeom>
          <a:ln w="12700">
            <a:miter lim="400000"/>
          </a:ln>
        </p:spPr>
      </p:pic>
      <p:sp>
        <p:nvSpPr>
          <p:cNvPr id="394" name="Body Level One…"/>
          <p:cNvSpPr/>
          <p:nvPr>
            <p:ph type="body" idx="1"/>
          </p:nvPr>
        </p:nvSpPr>
        <p:spPr>
          <a:xfrm>
            <a:off x="457198" y="1107831"/>
            <a:ext cx="8513620" cy="3233539"/>
          </a:xfrm>
          <a:prstGeom prst="rect">
            <a:avLst/>
          </a:prstGeom>
        </p:spPr>
        <p:txBody>
          <a:bodyPr lIns="45719" tIns="45719" rIns="45719" bIns="45719"/>
          <a:lstStyle>
            <a:lvl2pPr marL="680719" indent="-314959"/>
            <a:lvl3pPr marL="1108710" indent="-285750"/>
            <a:lvl4pPr marL="1515291" indent="-326571"/>
          </a:lstStyle>
          <a:p>
            <a:pPr/>
            <a:r>
              <a:t>Body Level One</a:t>
            </a:r>
          </a:p>
          <a:p>
            <a:pPr lvl="1"/>
            <a:r>
              <a:t>Body Level Two</a:t>
            </a:r>
          </a:p>
          <a:p>
            <a:pPr lvl="2"/>
            <a:r>
              <a:t>Body Level Three</a:t>
            </a:r>
          </a:p>
          <a:p>
            <a:pPr lvl="3"/>
            <a:r>
              <a:t>Body Level Four</a:t>
            </a:r>
          </a:p>
          <a:p>
            <a:pPr lvl="4"/>
            <a:r>
              <a:t>Body Level Five</a:t>
            </a:r>
          </a:p>
        </p:txBody>
      </p:sp>
      <p:sp>
        <p:nvSpPr>
          <p:cNvPr id="395" name="Title Text"/>
          <p:cNvSpPr/>
          <p:nvPr>
            <p:ph type="title"/>
          </p:nvPr>
        </p:nvSpPr>
        <p:spPr>
          <a:xfrm>
            <a:off x="457198" y="121023"/>
            <a:ext cx="7247968" cy="1116107"/>
          </a:xfrm>
          <a:prstGeom prst="rect">
            <a:avLst/>
          </a:prstGeom>
        </p:spPr>
        <p:txBody>
          <a:bodyPr lIns="45719" tIns="45719" rIns="45719" bIns="45719"/>
          <a:lstStyle>
            <a:lvl1pPr>
              <a:defRPr sz="2800"/>
            </a:lvl1pPr>
          </a:lstStyle>
          <a:p>
            <a:pPr/>
            <a:r>
              <a:t>Title Text</a:t>
            </a:r>
          </a:p>
        </p:txBody>
      </p:sp>
      <p:sp>
        <p:nvSpPr>
          <p:cNvPr id="396" name="Slide Number"/>
          <p:cNvSpPr/>
          <p:nvPr>
            <p:ph type="sldNum" sz="quarter" idx="2"/>
          </p:nvPr>
        </p:nvSpPr>
        <p:spPr>
          <a:xfrm>
            <a:off x="8725414" y="4821173"/>
            <a:ext cx="245403" cy="226986"/>
          </a:xfrm>
          <a:prstGeom prst="rect">
            <a:avLst/>
          </a:prstGeom>
        </p:spPr>
        <p:txBody>
          <a:bodyPr lIns="45719" tIns="45719" rIns="45719" bIns="45719"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4 Box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62"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63" name="Body Level One…"/>
          <p:cNvSpPr/>
          <p:nvPr>
            <p:ph type="body" sz="quarter" idx="1"/>
          </p:nvPr>
        </p:nvSpPr>
        <p:spPr>
          <a:xfrm>
            <a:off x="457200" y="1975080"/>
            <a:ext cx="2044703" cy="2699306"/>
          </a:xfrm>
          <a:prstGeom prst="rect">
            <a:avLst/>
          </a:prstGeom>
          <a:solidFill>
            <a:srgbClr val="DADCDF"/>
          </a:solidFill>
        </p:spPr>
        <p:txBody>
          <a:bodyPr/>
          <a:lstStyle>
            <a:lvl1pPr marL="164592" indent="-164592">
              <a:spcBef>
                <a:spcPts val="200"/>
              </a:spcBef>
              <a:defRPr sz="1200"/>
            </a:lvl1pPr>
            <a:lvl2pPr marL="535837" indent="-170077">
              <a:spcBef>
                <a:spcPts val="200"/>
              </a:spcBef>
              <a:defRPr sz="1200"/>
            </a:lvl2pPr>
            <a:lvl3pPr marL="975360" indent="-152400">
              <a:spcBef>
                <a:spcPts val="200"/>
              </a:spcBef>
              <a:defRPr sz="1200"/>
            </a:lvl3pPr>
            <a:lvl4pPr marL="1360169" indent="-171450">
              <a:spcBef>
                <a:spcPts val="200"/>
              </a:spcBef>
              <a:defRPr sz="1200"/>
            </a:lvl4pPr>
            <a:lvl5pPr marL="1841861" indent="-195941">
              <a:spcBef>
                <a:spcPts val="200"/>
              </a:spcBef>
              <a:defRPr sz="1200"/>
            </a:lvl5pPr>
          </a:lstStyle>
          <a:p>
            <a:pPr/>
            <a:r>
              <a:t>Body Level One</a:t>
            </a:r>
          </a:p>
          <a:p>
            <a:pPr lvl="1"/>
            <a:r>
              <a:t>Body Level Two</a:t>
            </a:r>
          </a:p>
          <a:p>
            <a:pPr lvl="2"/>
            <a:r>
              <a:t>Body Level Three</a:t>
            </a:r>
          </a:p>
          <a:p>
            <a:pPr lvl="3"/>
            <a:r>
              <a:t>Body Level Four</a:t>
            </a:r>
          </a:p>
          <a:p>
            <a:pPr lvl="4"/>
            <a:r>
              <a:t>Body Level Five</a:t>
            </a:r>
          </a:p>
        </p:txBody>
      </p:sp>
      <p:sp>
        <p:nvSpPr>
          <p:cNvPr id="64"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65" name="Rectangle"/>
          <p:cNvSpPr/>
          <p:nvPr/>
        </p:nvSpPr>
        <p:spPr>
          <a:xfrm>
            <a:off x="457198" y="1237130"/>
            <a:ext cx="2044707" cy="740615"/>
          </a:xfrm>
          <a:prstGeom prst="rect">
            <a:avLst/>
          </a:prstGeom>
          <a:solidFill>
            <a:srgbClr val="E57200"/>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66" name="white_snake_corner-10.png" descr="white_snake_corner-10.png"/>
          <p:cNvPicPr>
            <a:picLocks noChangeAspect="1"/>
          </p:cNvPicPr>
          <p:nvPr/>
        </p:nvPicPr>
        <p:blipFill>
          <a:blip r:embed="rId4">
            <a:alphaModFix amt="23000"/>
            <a:extLst/>
          </a:blip>
          <a:stretch>
            <a:fillRect/>
          </a:stretch>
        </p:blipFill>
        <p:spPr>
          <a:xfrm>
            <a:off x="1416049" y="1235502"/>
            <a:ext cx="1092201" cy="739579"/>
          </a:xfrm>
          <a:prstGeom prst="rect">
            <a:avLst/>
          </a:prstGeom>
          <a:ln w="12700">
            <a:miter lim="400000"/>
          </a:ln>
        </p:spPr>
      </p:pic>
      <p:sp>
        <p:nvSpPr>
          <p:cNvPr id="67" name="Rectangle"/>
          <p:cNvSpPr/>
          <p:nvPr/>
        </p:nvSpPr>
        <p:spPr>
          <a:xfrm>
            <a:off x="2552699" y="1240586"/>
            <a:ext cx="2044706" cy="740614"/>
          </a:xfrm>
          <a:prstGeom prst="rect">
            <a:avLst/>
          </a:prstGeom>
          <a:solidFill>
            <a:srgbClr val="605F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68" name="Rectangle"/>
          <p:cNvSpPr/>
          <p:nvPr/>
        </p:nvSpPr>
        <p:spPr>
          <a:xfrm>
            <a:off x="4648198" y="1237373"/>
            <a:ext cx="2044706" cy="740615"/>
          </a:xfrm>
          <a:prstGeom prst="rect">
            <a:avLst/>
          </a:prstGeom>
          <a:solidFill>
            <a:srgbClr val="BB203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69" name="Rectangle"/>
          <p:cNvSpPr/>
          <p:nvPr>
            <p:ph type="body" sz="quarter" idx="13"/>
          </p:nvPr>
        </p:nvSpPr>
        <p:spPr>
          <a:xfrm>
            <a:off x="457200" y="1236662"/>
            <a:ext cx="2044702" cy="744072"/>
          </a:xfrm>
          <a:prstGeom prst="rect">
            <a:avLst/>
          </a:prstGeom>
        </p:spPr>
        <p:txBody>
          <a:bodyPr anchor="ctr"/>
          <a:lstStyle/>
          <a:p>
            <a:pPr indent="-256031"/>
          </a:p>
        </p:txBody>
      </p:sp>
      <p:sp>
        <p:nvSpPr>
          <p:cNvPr id="70" name="Rectangle"/>
          <p:cNvSpPr/>
          <p:nvPr>
            <p:ph type="body" sz="quarter" idx="14"/>
          </p:nvPr>
        </p:nvSpPr>
        <p:spPr>
          <a:xfrm>
            <a:off x="2552699" y="1237130"/>
            <a:ext cx="2044702" cy="744072"/>
          </a:xfrm>
          <a:prstGeom prst="rect">
            <a:avLst/>
          </a:prstGeom>
        </p:spPr>
        <p:txBody>
          <a:bodyPr anchor="ctr"/>
          <a:lstStyle/>
          <a:p>
            <a:pPr indent="-256031"/>
          </a:p>
        </p:txBody>
      </p:sp>
      <p:sp>
        <p:nvSpPr>
          <p:cNvPr id="71" name="Rectangle"/>
          <p:cNvSpPr/>
          <p:nvPr>
            <p:ph type="body" sz="quarter" idx="15"/>
          </p:nvPr>
        </p:nvSpPr>
        <p:spPr>
          <a:xfrm>
            <a:off x="4648198" y="1237376"/>
            <a:ext cx="2044702" cy="744072"/>
          </a:xfrm>
          <a:prstGeom prst="rect">
            <a:avLst/>
          </a:prstGeom>
        </p:spPr>
        <p:txBody>
          <a:bodyPr anchor="ctr"/>
          <a:lstStyle/>
          <a:p>
            <a:pPr indent="-256031"/>
          </a:p>
        </p:txBody>
      </p:sp>
      <p:sp>
        <p:nvSpPr>
          <p:cNvPr id="72" name="Rectangle"/>
          <p:cNvSpPr/>
          <p:nvPr>
            <p:ph type="body" sz="quarter" idx="16"/>
          </p:nvPr>
        </p:nvSpPr>
        <p:spPr>
          <a:xfrm>
            <a:off x="2552699" y="1976938"/>
            <a:ext cx="2044702" cy="2697448"/>
          </a:xfrm>
          <a:prstGeom prst="rect">
            <a:avLst/>
          </a:prstGeom>
          <a:solidFill>
            <a:srgbClr val="DADCDF"/>
          </a:solidFill>
        </p:spPr>
        <p:txBody>
          <a:bodyPr/>
          <a:lstStyle/>
          <a:p>
            <a:pPr indent="-256031"/>
          </a:p>
        </p:txBody>
      </p:sp>
      <p:sp>
        <p:nvSpPr>
          <p:cNvPr id="73" name="Rectangle"/>
          <p:cNvSpPr/>
          <p:nvPr>
            <p:ph type="body" sz="quarter" idx="17"/>
          </p:nvPr>
        </p:nvSpPr>
        <p:spPr>
          <a:xfrm>
            <a:off x="4648198" y="1981200"/>
            <a:ext cx="2044702" cy="2693431"/>
          </a:xfrm>
          <a:prstGeom prst="rect">
            <a:avLst/>
          </a:prstGeom>
          <a:solidFill>
            <a:srgbClr val="DADCDF"/>
          </a:solidFill>
        </p:spPr>
        <p:txBody>
          <a:bodyPr/>
          <a:lstStyle/>
          <a:p>
            <a:pPr indent="-256031"/>
          </a:p>
        </p:txBody>
      </p:sp>
      <p:sp>
        <p:nvSpPr>
          <p:cNvPr id="74" name="Rectangle"/>
          <p:cNvSpPr/>
          <p:nvPr/>
        </p:nvSpPr>
        <p:spPr>
          <a:xfrm>
            <a:off x="6743696" y="1237373"/>
            <a:ext cx="2044706" cy="740615"/>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75" name="Rectangle"/>
          <p:cNvSpPr/>
          <p:nvPr>
            <p:ph type="body" sz="quarter" idx="18"/>
          </p:nvPr>
        </p:nvSpPr>
        <p:spPr>
          <a:xfrm>
            <a:off x="6743696" y="1237376"/>
            <a:ext cx="2044703" cy="744072"/>
          </a:xfrm>
          <a:prstGeom prst="rect">
            <a:avLst/>
          </a:prstGeom>
        </p:spPr>
        <p:txBody>
          <a:bodyPr anchor="ctr"/>
          <a:lstStyle/>
          <a:p>
            <a:pPr indent="-256031"/>
          </a:p>
        </p:txBody>
      </p:sp>
      <p:sp>
        <p:nvSpPr>
          <p:cNvPr id="76" name="Rectangle"/>
          <p:cNvSpPr/>
          <p:nvPr>
            <p:ph type="body" sz="quarter" idx="19"/>
          </p:nvPr>
        </p:nvSpPr>
        <p:spPr>
          <a:xfrm>
            <a:off x="6743696" y="1981200"/>
            <a:ext cx="2044703" cy="2693431"/>
          </a:xfrm>
          <a:prstGeom prst="rect">
            <a:avLst/>
          </a:prstGeom>
          <a:solidFill>
            <a:srgbClr val="DADCDF"/>
          </a:solidFill>
        </p:spPr>
        <p:txBody>
          <a:bodyPr/>
          <a:lstStyle/>
          <a:p>
            <a:pPr indent="-256031"/>
          </a:p>
        </p:txBody>
      </p:sp>
      <p:pic>
        <p:nvPicPr>
          <p:cNvPr id="77" name="white_snake_corner-10.png" descr="white_snake_corner-10.png"/>
          <p:cNvPicPr>
            <a:picLocks noChangeAspect="1"/>
          </p:cNvPicPr>
          <p:nvPr/>
        </p:nvPicPr>
        <p:blipFill>
          <a:blip r:embed="rId4">
            <a:alphaModFix amt="23000"/>
            <a:extLst/>
          </a:blip>
          <a:stretch>
            <a:fillRect/>
          </a:stretch>
        </p:blipFill>
        <p:spPr>
          <a:xfrm>
            <a:off x="3505203" y="1235502"/>
            <a:ext cx="1092201" cy="739579"/>
          </a:xfrm>
          <a:prstGeom prst="rect">
            <a:avLst/>
          </a:prstGeom>
          <a:ln w="12700">
            <a:miter lim="400000"/>
          </a:ln>
        </p:spPr>
      </p:pic>
      <p:pic>
        <p:nvPicPr>
          <p:cNvPr id="78" name="white_snake_corner-10.png" descr="white_snake_corner-10.png"/>
          <p:cNvPicPr>
            <a:picLocks noChangeAspect="1"/>
          </p:cNvPicPr>
          <p:nvPr/>
        </p:nvPicPr>
        <p:blipFill>
          <a:blip r:embed="rId4">
            <a:alphaModFix amt="23000"/>
            <a:extLst/>
          </a:blip>
          <a:stretch>
            <a:fillRect/>
          </a:stretch>
        </p:blipFill>
        <p:spPr>
          <a:xfrm>
            <a:off x="5600701" y="1235502"/>
            <a:ext cx="1092201" cy="739579"/>
          </a:xfrm>
          <a:prstGeom prst="rect">
            <a:avLst/>
          </a:prstGeom>
          <a:ln w="12700">
            <a:miter lim="400000"/>
          </a:ln>
        </p:spPr>
      </p:pic>
      <p:pic>
        <p:nvPicPr>
          <p:cNvPr id="79" name="white_snake_corner-10.png" descr="white_snake_corner-10.png"/>
          <p:cNvPicPr>
            <a:picLocks noChangeAspect="1"/>
          </p:cNvPicPr>
          <p:nvPr/>
        </p:nvPicPr>
        <p:blipFill>
          <a:blip r:embed="rId4">
            <a:alphaModFix amt="23000"/>
            <a:extLst/>
          </a:blip>
          <a:stretch>
            <a:fillRect/>
          </a:stretch>
        </p:blipFill>
        <p:spPr>
          <a:xfrm>
            <a:off x="7698815" y="1235502"/>
            <a:ext cx="1092201" cy="739579"/>
          </a:xfrm>
          <a:prstGeom prst="rect">
            <a:avLst/>
          </a:prstGeom>
          <a:ln w="12700">
            <a:miter lim="400000"/>
          </a:ln>
        </p:spPr>
      </p:pic>
      <p:sp>
        <p:nvSpPr>
          <p:cNvPr id="80"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Body Level One…"/>
          <p:cNvSpPr/>
          <p:nvPr>
            <p:ph type="body" idx="1"/>
          </p:nvPr>
        </p:nvSpPr>
        <p:spPr>
          <a:xfrm>
            <a:off x="457198" y="1107831"/>
            <a:ext cx="8513620" cy="3233540"/>
          </a:xfrm>
          <a:prstGeom prst="rect">
            <a:avLst/>
          </a:prstGeom>
        </p:spPr>
        <p:txBody>
          <a:bodyPr anchor="ctr"/>
          <a:lstStyle>
            <a:lvl1pPr marL="0" indent="0" algn="ctr">
              <a:spcBef>
                <a:spcPts val="500"/>
              </a:spcBef>
              <a:buClrTx/>
              <a:buSzTx/>
              <a:buFontTx/>
              <a:buNone/>
              <a:defRPr sz="2400">
                <a:solidFill>
                  <a:srgbClr val="FFFFFF"/>
                </a:solidFill>
              </a:defRPr>
            </a:lvl1pPr>
            <a:lvl2pPr marL="0" indent="0" algn="ctr">
              <a:spcBef>
                <a:spcPts val="500"/>
              </a:spcBef>
              <a:buClrTx/>
              <a:buSzTx/>
              <a:buFontTx/>
              <a:buNone/>
              <a:defRPr sz="2400">
                <a:solidFill>
                  <a:srgbClr val="FFFFFF"/>
                </a:solidFill>
              </a:defRPr>
            </a:lvl2pPr>
            <a:lvl3pPr marL="0" indent="0" algn="ctr">
              <a:spcBef>
                <a:spcPts val="500"/>
              </a:spcBef>
              <a:buClrTx/>
              <a:buSzTx/>
              <a:buFontTx/>
              <a:buNone/>
              <a:defRPr sz="2400">
                <a:solidFill>
                  <a:srgbClr val="FFFFFF"/>
                </a:solidFill>
              </a:defRPr>
            </a:lvl3pPr>
            <a:lvl4pPr marL="0" indent="0" algn="ctr">
              <a:spcBef>
                <a:spcPts val="500"/>
              </a:spcBef>
              <a:buClrTx/>
              <a:buSzTx/>
              <a:buFontTx/>
              <a:buNone/>
              <a:defRPr sz="2400">
                <a:solidFill>
                  <a:srgbClr val="FFFFFF"/>
                </a:solidFill>
              </a:defRPr>
            </a:lvl4pPr>
            <a:lvl5pPr marL="0" indent="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8"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89" name="299_bkgd.png" descr="299_bkgd.png"/>
          <p:cNvPicPr>
            <a:picLocks noChangeAspect="1"/>
          </p:cNvPicPr>
          <p:nvPr/>
        </p:nvPicPr>
        <p:blipFill>
          <a:blip r:embed="rId3">
            <a:extLst/>
          </a:blip>
          <a:stretch>
            <a:fillRect/>
          </a:stretch>
        </p:blipFill>
        <p:spPr>
          <a:xfrm>
            <a:off x="0" y="-3812"/>
            <a:ext cx="9144000" cy="5151124"/>
          </a:xfrm>
          <a:prstGeom prst="rect">
            <a:avLst/>
          </a:prstGeom>
          <a:ln w="12700">
            <a:miter lim="400000"/>
          </a:ln>
        </p:spPr>
      </p:pic>
      <p:sp>
        <p:nvSpPr>
          <p:cNvPr id="90" name="Slide Number"/>
          <p:cNvSpPr/>
          <p:nvPr>
            <p:ph type="sldNum" sz="quarter" idx="2"/>
          </p:nvPr>
        </p:nvSpPr>
        <p:spPr>
          <a:xfrm>
            <a:off x="8742215" y="4825998"/>
            <a:ext cx="245402" cy="226984"/>
          </a:xfrm>
          <a:prstGeom prst="rect">
            <a:avLst/>
          </a:prstGeom>
        </p:spPr>
        <p:txBody>
          <a:bodyPr anchor="t"/>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7" name="Body Level One…"/>
          <p:cNvSpPr/>
          <p:nvPr>
            <p:ph type="body" idx="1"/>
          </p:nvPr>
        </p:nvSpPr>
        <p:spPr>
          <a:xfrm>
            <a:off x="457198" y="1107831"/>
            <a:ext cx="8513620" cy="3233540"/>
          </a:xfrm>
          <a:prstGeom prst="rect">
            <a:avLst/>
          </a:prstGeom>
        </p:spPr>
        <p:txBody>
          <a:bodyPr anchor="ctr"/>
          <a:lstStyle>
            <a:lvl1pPr marL="0" indent="0" algn="ctr">
              <a:spcBef>
                <a:spcPts val="500"/>
              </a:spcBef>
              <a:buClrTx/>
              <a:buSzTx/>
              <a:buFontTx/>
              <a:buNone/>
              <a:defRPr sz="2400">
                <a:solidFill>
                  <a:srgbClr val="FFFFFF"/>
                </a:solidFill>
              </a:defRPr>
            </a:lvl1pPr>
            <a:lvl2pPr marL="0" indent="0" algn="ctr">
              <a:spcBef>
                <a:spcPts val="500"/>
              </a:spcBef>
              <a:buClrTx/>
              <a:buSzTx/>
              <a:buFontTx/>
              <a:buNone/>
              <a:defRPr sz="2400">
                <a:solidFill>
                  <a:srgbClr val="FFFFFF"/>
                </a:solidFill>
              </a:defRPr>
            </a:lvl2pPr>
            <a:lvl3pPr marL="0" indent="0" algn="ctr">
              <a:spcBef>
                <a:spcPts val="500"/>
              </a:spcBef>
              <a:buClrTx/>
              <a:buSzTx/>
              <a:buFontTx/>
              <a:buNone/>
              <a:defRPr sz="2400">
                <a:solidFill>
                  <a:srgbClr val="FFFFFF"/>
                </a:solidFill>
              </a:defRPr>
            </a:lvl3pPr>
            <a:lvl4pPr marL="0" indent="0" algn="ctr">
              <a:spcBef>
                <a:spcPts val="500"/>
              </a:spcBef>
              <a:buClrTx/>
              <a:buSzTx/>
              <a:buFontTx/>
              <a:buNone/>
              <a:defRPr sz="2400">
                <a:solidFill>
                  <a:srgbClr val="FFFFFF"/>
                </a:solidFill>
              </a:defRPr>
            </a:lvl4pPr>
            <a:lvl5pPr marL="0" indent="0" algn="ctr">
              <a:spcBef>
                <a:spcPts val="500"/>
              </a:spcBef>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98" name="Title Text"/>
          <p:cNvSpPr/>
          <p:nvPr>
            <p:ph type="title"/>
          </p:nvPr>
        </p:nvSpPr>
        <p:spPr>
          <a:xfrm>
            <a:off x="457198" y="121023"/>
            <a:ext cx="7247968" cy="1116107"/>
          </a:xfrm>
          <a:prstGeom prst="rect">
            <a:avLst/>
          </a:prstGeom>
        </p:spPr>
        <p:txBody>
          <a:bodyPr/>
          <a:lstStyle>
            <a:lvl1pPr>
              <a:defRPr sz="2800">
                <a:solidFill>
                  <a:srgbClr val="FFFFFF"/>
                </a:solidFill>
              </a:defRPr>
            </a:lvl1pPr>
          </a:lstStyle>
          <a:p>
            <a:pPr/>
            <a:r>
              <a:t>Title Text</a:t>
            </a:r>
          </a:p>
        </p:txBody>
      </p:sp>
      <p:pic>
        <p:nvPicPr>
          <p:cNvPr id="99" name="image9.png" descr="image9.png"/>
          <p:cNvPicPr>
            <a:picLocks noChangeAspect="1"/>
          </p:cNvPicPr>
          <p:nvPr/>
        </p:nvPicPr>
        <p:blipFill>
          <a:blip r:embed="rId3">
            <a:extLst/>
          </a:blip>
          <a:stretch>
            <a:fillRect/>
          </a:stretch>
        </p:blipFill>
        <p:spPr>
          <a:xfrm>
            <a:off x="-2" y="-3812"/>
            <a:ext cx="9144002" cy="5151124"/>
          </a:xfrm>
          <a:prstGeom prst="rect">
            <a:avLst/>
          </a:prstGeom>
          <a:ln w="12700">
            <a:miter lim="400000"/>
          </a:ln>
        </p:spPr>
      </p:pic>
      <p:sp>
        <p:nvSpPr>
          <p:cNvPr id="100" name="Slide Number"/>
          <p:cNvSpPr/>
          <p:nvPr>
            <p:ph type="sldNum" sz="quarter" idx="2"/>
          </p:nvPr>
        </p:nvSpPr>
        <p:spPr>
          <a:xfrm>
            <a:off x="8742215" y="4821173"/>
            <a:ext cx="245402" cy="226984"/>
          </a:xfrm>
          <a:prstGeom prst="rect">
            <a:avLst/>
          </a:prstGeom>
        </p:spPr>
        <p:txBody>
          <a:bodyPr anchor="t"/>
          <a:lstStyle>
            <a:lvl1pPr algn="l">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7"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08"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09" name="Body Level One…"/>
          <p:cNvSpPr/>
          <p:nvPr>
            <p:ph type="body" idx="1"/>
          </p:nvPr>
        </p:nvSpPr>
        <p:spPr>
          <a:xfrm>
            <a:off x="457198" y="1492250"/>
            <a:ext cx="8513620" cy="3122085"/>
          </a:xfrm>
          <a:prstGeom prst="rect">
            <a:avLst/>
          </a:prstGeom>
        </p:spPr>
        <p:txBody>
          <a:bodyPr/>
          <a:lstStyle>
            <a:lvl1pPr indent="-256031"/>
            <a:lvl2pPr marL="649223" indent="-283463"/>
            <a:lvl4pPr marL="1474469"/>
            <a:lvl5pPr marL="1972491" indent="-326570"/>
          </a:lstStyle>
          <a:p>
            <a:pPr/>
            <a:r>
              <a:t>Body Level One</a:t>
            </a:r>
          </a:p>
          <a:p>
            <a:pPr lvl="1"/>
            <a:r>
              <a:t>Body Level Two</a:t>
            </a:r>
          </a:p>
          <a:p>
            <a:pPr lvl="2"/>
            <a:r>
              <a:t>Body Level Three</a:t>
            </a:r>
          </a:p>
          <a:p>
            <a:pPr lvl="3"/>
            <a:r>
              <a:t>Body Level Four</a:t>
            </a:r>
          </a:p>
          <a:p>
            <a:pPr lvl="4"/>
            <a:r>
              <a:t>Body Level Five</a:t>
            </a:r>
          </a:p>
        </p:txBody>
      </p:sp>
      <p:sp>
        <p:nvSpPr>
          <p:cNvPr id="110" name="Title Text"/>
          <p:cNvSpPr/>
          <p:nvPr>
            <p:ph type="title"/>
          </p:nvPr>
        </p:nvSpPr>
        <p:spPr>
          <a:xfrm>
            <a:off x="457198" y="121023"/>
            <a:ext cx="7247968" cy="1116107"/>
          </a:xfrm>
          <a:prstGeom prst="rect">
            <a:avLst/>
          </a:prstGeom>
        </p:spPr>
        <p:txBody>
          <a:bodyPr/>
          <a:lstStyle>
            <a:lvl1pPr>
              <a:defRPr sz="2800"/>
            </a:lvl1pPr>
          </a:lstStyle>
          <a:p>
            <a:pPr/>
            <a:r>
              <a:t>Title Text</a:t>
            </a:r>
          </a:p>
        </p:txBody>
      </p:sp>
      <p:sp>
        <p:nvSpPr>
          <p:cNvPr id="111" name="Rectangle"/>
          <p:cNvSpPr/>
          <p:nvPr>
            <p:ph type="body" sz="quarter" idx="13"/>
          </p:nvPr>
        </p:nvSpPr>
        <p:spPr>
          <a:xfrm>
            <a:off x="457200" y="995362"/>
            <a:ext cx="7248525" cy="412751"/>
          </a:xfrm>
          <a:prstGeom prst="rect">
            <a:avLst/>
          </a:prstGeom>
        </p:spPr>
        <p:txBody>
          <a:bodyPr/>
          <a:lstStyle/>
          <a:p>
            <a:pPr indent="-256031"/>
          </a:p>
        </p:txBody>
      </p:sp>
      <p:sp>
        <p:nvSpPr>
          <p:cNvPr id="112"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2_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20"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21" name="Title Text"/>
          <p:cNvSpPr/>
          <p:nvPr>
            <p:ph type="title"/>
          </p:nvPr>
        </p:nvSpPr>
        <p:spPr>
          <a:xfrm>
            <a:off x="457198" y="2180033"/>
            <a:ext cx="8037517" cy="1021559"/>
          </a:xfrm>
          <a:prstGeom prst="rect">
            <a:avLst/>
          </a:prstGeom>
        </p:spPr>
        <p:txBody>
          <a:bodyPr anchor="t"/>
          <a:lstStyle>
            <a:lvl1pPr>
              <a:defRPr sz="4000"/>
            </a:lvl1pPr>
          </a:lstStyle>
          <a:p>
            <a:pPr/>
            <a:r>
              <a:t>Title Text</a:t>
            </a:r>
          </a:p>
        </p:txBody>
      </p:sp>
      <p:sp>
        <p:nvSpPr>
          <p:cNvPr id="122" name="Body Level One…"/>
          <p:cNvSpPr/>
          <p:nvPr>
            <p:ph type="body" sz="quarter" idx="1"/>
          </p:nvPr>
        </p:nvSpPr>
        <p:spPr>
          <a:xfrm>
            <a:off x="457198" y="1054895"/>
            <a:ext cx="8037517" cy="1125142"/>
          </a:xfrm>
          <a:prstGeom prst="rect">
            <a:avLst/>
          </a:prstGeom>
        </p:spPr>
        <p:txBody>
          <a:bodyPr anchor="b"/>
          <a:lstStyle>
            <a:lvl1pPr marL="0" indent="0">
              <a:buClrTx/>
              <a:buSzTx/>
              <a:buFontTx/>
              <a:buNone/>
              <a:defRPr>
                <a:solidFill>
                  <a:schemeClr val="accent1"/>
                </a:solidFill>
              </a:defRPr>
            </a:lvl1pPr>
            <a:lvl2pPr marL="0" indent="0">
              <a:buClrTx/>
              <a:buSzTx/>
              <a:buFontTx/>
              <a:buNone/>
              <a:defRPr>
                <a:solidFill>
                  <a:schemeClr val="accent1"/>
                </a:solidFill>
              </a:defRPr>
            </a:lvl2pPr>
            <a:lvl3pPr marL="0" indent="0">
              <a:buClrTx/>
              <a:buSzTx/>
              <a:buFontTx/>
              <a:buNone/>
              <a:defRPr>
                <a:solidFill>
                  <a:schemeClr val="accent1"/>
                </a:solidFill>
              </a:defRPr>
            </a:lvl3pPr>
            <a:lvl4pPr marL="0" indent="0">
              <a:buClrTx/>
              <a:buSzTx/>
              <a:buFontTx/>
              <a:buNone/>
              <a:defRPr>
                <a:solidFill>
                  <a:schemeClr val="accent1"/>
                </a:solidFill>
              </a:defRPr>
            </a:lvl4pPr>
            <a:lvl5pPr marL="0" indent="0">
              <a:buClrTx/>
              <a:buSzTx/>
              <a:buFontTx/>
              <a:buNone/>
              <a:defRPr>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23" name="© 2016 Continuum Analytics - Confidential &amp; Proprietary"/>
          <p:cNvSpPr/>
          <p:nvPr/>
        </p:nvSpPr>
        <p:spPr>
          <a:xfrm>
            <a:off x="3124200" y="4864518"/>
            <a:ext cx="2895600"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1200">
                <a:solidFill>
                  <a:srgbClr val="888888"/>
                </a:solidFill>
                <a:latin typeface="Arial"/>
                <a:ea typeface="Arial"/>
                <a:cs typeface="Arial"/>
                <a:sym typeface="Arial"/>
              </a:defRPr>
            </a:lvl1pPr>
          </a:lstStyle>
          <a:p>
            <a:pPr/>
            <a:r>
              <a:t>© 2016 Continuum Analytics - Confidential &amp; Proprietary</a:t>
            </a:r>
          </a:p>
        </p:txBody>
      </p:sp>
      <p:sp>
        <p:nvSpPr>
          <p:cNvPr id="124" name="Slide Number"/>
          <p:cNvSpPr/>
          <p:nvPr>
            <p:ph type="sldNum" sz="quarter" idx="2"/>
          </p:nvPr>
        </p:nvSpPr>
        <p:spPr>
          <a:xfrm>
            <a:off x="6279546" y="4635136"/>
            <a:ext cx="273654" cy="26425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1" name="© 2016 Continuum Analytics - Confidential &amp; Proprietary"/>
          <p:cNvSpPr/>
          <p:nvPr/>
        </p:nvSpPr>
        <p:spPr>
          <a:xfrm>
            <a:off x="3124200" y="4844227"/>
            <a:ext cx="2895600" cy="214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132" name="image2.png" descr="image2.png"/>
          <p:cNvPicPr>
            <a:picLocks noChangeAspect="1"/>
          </p:cNvPicPr>
          <p:nvPr/>
        </p:nvPicPr>
        <p:blipFill>
          <a:blip r:embed="rId3">
            <a:extLst/>
          </a:blip>
          <a:stretch>
            <a:fillRect/>
          </a:stretch>
        </p:blipFill>
        <p:spPr>
          <a:xfrm>
            <a:off x="430984" y="4741862"/>
            <a:ext cx="1218531" cy="391285"/>
          </a:xfrm>
          <a:prstGeom prst="rect">
            <a:avLst/>
          </a:prstGeom>
          <a:ln w="12700">
            <a:miter lim="400000"/>
          </a:ln>
        </p:spPr>
      </p:pic>
      <p:sp>
        <p:nvSpPr>
          <p:cNvPr id="133" name="Slide Number"/>
          <p:cNvSpPr/>
          <p:nvPr>
            <p:ph type="sldNum" sz="quarter" idx="2"/>
          </p:nvPr>
        </p:nvSpPr>
        <p:spPr>
          <a:xfrm>
            <a:off x="8725416" y="4821173"/>
            <a:ext cx="245401" cy="226984"/>
          </a:xfrm>
          <a:prstGeom prst="rect">
            <a:avLst/>
          </a:prstGeom>
        </p:spPr>
        <p:txBody>
          <a:bodyPr anchor="t"/>
          <a:lstStyle>
            <a:lvl1pPr>
              <a:defRPr sz="10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 2016 Continuum Analytics - Confidential &amp; Proprietary"/>
          <p:cNvSpPr/>
          <p:nvPr/>
        </p:nvSpPr>
        <p:spPr>
          <a:xfrm>
            <a:off x="3124200" y="4844229"/>
            <a:ext cx="2895600" cy="2147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spAutoFit/>
          </a:bodyPr>
          <a:lstStyle>
            <a:lvl1pPr algn="ctr">
              <a:defRPr baseline="30000" sz="900">
                <a:solidFill>
                  <a:srgbClr val="FFFFFF"/>
                </a:solidFill>
                <a:latin typeface="Arial"/>
                <a:ea typeface="Arial"/>
                <a:cs typeface="Arial"/>
                <a:sym typeface="Arial"/>
              </a:defRPr>
            </a:lvl1pPr>
          </a:lstStyle>
          <a:p>
            <a:pPr/>
            <a:r>
              <a:t>© 2016 Continuum Analytics - Confidential &amp; Proprietary</a:t>
            </a:r>
          </a:p>
        </p:txBody>
      </p:sp>
      <p:pic>
        <p:nvPicPr>
          <p:cNvPr id="3" name="image2.png" descr="image2.png"/>
          <p:cNvPicPr>
            <a:picLocks noChangeAspect="1"/>
          </p:cNvPicPr>
          <p:nvPr/>
        </p:nvPicPr>
        <p:blipFill>
          <a:blip r:embed="rId3">
            <a:extLst/>
          </a:blip>
          <a:stretch>
            <a:fillRect/>
          </a:stretch>
        </p:blipFill>
        <p:spPr>
          <a:xfrm>
            <a:off x="430985" y="4741862"/>
            <a:ext cx="1218530" cy="391284"/>
          </a:xfrm>
          <a:prstGeom prst="rect">
            <a:avLst/>
          </a:prstGeom>
          <a:ln w="12700">
            <a:miter lim="400000"/>
          </a:ln>
        </p:spPr>
      </p:pic>
      <p:sp>
        <p:nvSpPr>
          <p:cNvPr id="4" name="Title Text"/>
          <p:cNvSpPr/>
          <p:nvPr>
            <p:ph type="title"/>
          </p:nvPr>
        </p:nvSpPr>
        <p:spPr>
          <a:xfrm>
            <a:off x="457198" y="211646"/>
            <a:ext cx="8513620" cy="6411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5" name="Body Level One…"/>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p:nvPr>
            <p:ph type="sldNum" sz="quarter" idx="2"/>
          </p:nvPr>
        </p:nvSpPr>
        <p:spPr>
          <a:xfrm>
            <a:off x="4419600" y="4627562"/>
            <a:ext cx="2133600" cy="279401"/>
          </a:xfrm>
          <a:prstGeom prst="rect">
            <a:avLst/>
          </a:prstGeom>
          <a:ln w="12700">
            <a:miter lim="400000"/>
          </a:ln>
        </p:spPr>
        <p:txBody>
          <a:bodyPr wrap="none" lIns="45718" tIns="45718" rIns="45718" bIns="45718" anchor="ctr">
            <a:spAutoFit/>
          </a:bodyPr>
          <a:lstStyle>
            <a:lvl1pPr algn="r">
              <a:defRPr sz="1200">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Lst>
  <p:transition xmlns:p14="http://schemas.microsoft.com/office/powerpoint/2010/main" spd="med" advClick="1"/>
  <p:txStyles>
    <p:titleStyle>
      <a:lvl1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1pPr>
      <a:lvl2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2pPr>
      <a:lvl3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3pPr>
      <a:lvl4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4pPr>
      <a:lvl5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5pPr>
      <a:lvl6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6pPr>
      <a:lvl7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7pPr>
      <a:lvl8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8pPr>
      <a:lvl9pPr marL="0" marR="0" indent="0" algn="l" defTabSz="457200" latinLnBrk="0">
        <a:lnSpc>
          <a:spcPct val="100000"/>
        </a:lnSpc>
        <a:spcBef>
          <a:spcPts val="0"/>
        </a:spcBef>
        <a:spcAft>
          <a:spcPts val="0"/>
        </a:spcAft>
        <a:buClrTx/>
        <a:buSzTx/>
        <a:buFontTx/>
        <a:buNone/>
        <a:tabLst/>
        <a:defRPr b="0" baseline="0" cap="none" i="0" spc="0" strike="noStrike" sz="3400" u="none">
          <a:ln>
            <a:noFill/>
          </a:ln>
          <a:solidFill>
            <a:schemeClr val="accent2"/>
          </a:solidFill>
          <a:uFillTx/>
          <a:latin typeface="Arial"/>
          <a:ea typeface="Arial"/>
          <a:cs typeface="Arial"/>
          <a:sym typeface="Arial"/>
        </a:defRPr>
      </a:lvl9pPr>
    </p:titleStyle>
    <p:bodyStyle>
      <a:lvl1pPr marL="164592" marR="0" indent="-256031"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1pPr>
      <a:lvl2pPr marL="649223" marR="0" indent="-283463"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2pPr>
      <a:lvl3pPr marL="1076960" marR="0" indent="-25400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3pPr>
      <a:lvl4pPr marL="1474469" marR="0" indent="-28575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4pPr>
      <a:lvl5pPr marL="1972491" marR="0" indent="-326571"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5pPr>
      <a:lvl6pPr marL="2514600" marR="0" indent="-22860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6pPr>
      <a:lvl7pPr marL="2971800" marR="0" indent="-22860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7pPr>
      <a:lvl8pPr marL="3429000" marR="0" indent="-22860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8pPr>
      <a:lvl9pPr marL="3886200" marR="0" indent="-228600" algn="l" defTabSz="457200" latinLnBrk="0">
        <a:lnSpc>
          <a:spcPct val="100000"/>
        </a:lnSpc>
        <a:spcBef>
          <a:spcPts val="400"/>
        </a:spcBef>
        <a:spcAft>
          <a:spcPts val="0"/>
        </a:spcAft>
        <a:buClr>
          <a:schemeClr val="accent1"/>
        </a:buClr>
        <a:buSzPct val="100000"/>
        <a:buFont typeface="Arial"/>
        <a:buChar char="•"/>
        <a:tabLst/>
        <a:defRPr b="0" baseline="0" cap="none" i="0" spc="0" strike="noStrike" sz="2000" u="none">
          <a:ln>
            <a:noFill/>
          </a:ln>
          <a:solidFill>
            <a:schemeClr val="accent4"/>
          </a:solidFill>
          <a:uFillTx/>
          <a:latin typeface="Arial"/>
          <a:ea typeface="Arial"/>
          <a:cs typeface="Arial"/>
          <a:sym typeface="Arial"/>
        </a:defRPr>
      </a:lvl9pPr>
    </p:bodyStyle>
    <p:otherStyle>
      <a:lvl1pPr marL="0" marR="0" indent="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45720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hyperlink" Target="http://continuum.io/downloads"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tif"/><Relationship Id="rId3" Type="http://schemas.openxmlformats.org/officeDocument/2006/relationships/image" Target="../media/image4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9.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png"/><Relationship Id="rId3" Type="http://schemas.openxmlformats.org/officeDocument/2006/relationships/image" Target="../media/image4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tif"/><Relationship Id="rId3" Type="http://schemas.openxmlformats.org/officeDocument/2006/relationships/image" Target="../media/image14.tif"/><Relationship Id="rId4" Type="http://schemas.openxmlformats.org/officeDocument/2006/relationships/image" Target="../media/image15.tif"/><Relationship Id="rId5" Type="http://schemas.openxmlformats.org/officeDocument/2006/relationships/image" Target="../media/image16.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17.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tif"/><Relationship Id="rId10" Type="http://schemas.openxmlformats.org/officeDocument/2006/relationships/image" Target="../media/image18.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19.png"/><Relationship Id="rId4" Type="http://schemas.openxmlformats.org/officeDocument/2006/relationships/image" Target="../media/image1.tif"/><Relationship Id="rId5" Type="http://schemas.openxmlformats.org/officeDocument/2006/relationships/image" Target="../media/image20.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 Id="rId3" Type="http://schemas.openxmlformats.org/officeDocument/2006/relationships/image" Target="../media/image19.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 Id="rId3" Type="http://schemas.openxmlformats.org/officeDocument/2006/relationships/image" Target="../media/image6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 Id="rId3" Type="http://schemas.openxmlformats.org/officeDocument/2006/relationships/image" Target="../media/image20.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Relationship Id="rId3" Type="http://schemas.openxmlformats.org/officeDocument/2006/relationships/image" Target="../media/image18.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 Id="rId3" Type="http://schemas.openxmlformats.org/officeDocument/2006/relationships/image" Target="../media/image4.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tif"/><Relationship Id="rId3" Type="http://schemas.openxmlformats.org/officeDocument/2006/relationships/image" Target="../media/image70.png"/><Relationship Id="rId4" Type="http://schemas.openxmlformats.org/officeDocument/2006/relationships/image" Target="../media/image23.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tif"/><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tif"/><Relationship Id="rId3" Type="http://schemas.openxmlformats.org/officeDocument/2006/relationships/image" Target="../media/image74.png"/><Relationship Id="rId4" Type="http://schemas.openxmlformats.org/officeDocument/2006/relationships/image" Target="../media/image7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 Id="rId3" Type="http://schemas.openxmlformats.org/officeDocument/2006/relationships/hyperlink" Target="http://scikit-learn.org/stable/supervised_learning.html" TargetMode="Externa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 Id="rId3" Type="http://schemas.openxmlformats.org/officeDocument/2006/relationships/image" Target="../media/image6.tif"/></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t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6.png"/><Relationship Id="rId3" Type="http://schemas.openxmlformats.org/officeDocument/2006/relationships/image" Target="../media/image77.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png"/><Relationship Id="rId3" Type="http://schemas.openxmlformats.org/officeDocument/2006/relationships/image" Target="../media/image79.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slideviewer.herokuapp.com/url/ahmedmoustafa.io/notebooks/microarray.ipynb#/16" TargetMode="External"/><Relationship Id="rId3" Type="http://schemas.openxmlformats.org/officeDocument/2006/relationships/image" Target="../media/image80.png"/><Relationship Id="rId4" Type="http://schemas.openxmlformats.org/officeDocument/2006/relationships/hyperlink" Target="http://cecp.mit.edu/pages/provincial-comparison.html" TargetMode="External"/><Relationship Id="rId5" Type="http://schemas.openxmlformats.org/officeDocument/2006/relationships/image" Target="../media/image81.png"/><Relationship Id="rId6" Type="http://schemas.openxmlformats.org/officeDocument/2006/relationships/hyperlink" Target="http://bokeh.pydata.org/en/latest/docs/gallery/chord_chart.html" TargetMode="External"/><Relationship Id="rId7" Type="http://schemas.openxmlformats.org/officeDocument/2006/relationships/image" Target="../media/image82.png"/><Relationship Id="rId8" Type="http://schemas.openxmlformats.org/officeDocument/2006/relationships/hyperlink" Target="http://bokeh.pydata.org/" TargetMode="External"/><Relationship Id="rId9" Type="http://schemas.openxmlformats.org/officeDocument/2006/relationships/image" Target="../media/image83.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s://demo.bokehplots.com/" TargetMode="External"/><Relationship Id="rId3" Type="http://schemas.openxmlformats.org/officeDocument/2006/relationships/image" Target="../media/image84.png"/><Relationship Id="rId4" Type="http://schemas.openxmlformats.org/officeDocument/2006/relationships/hyperlink" Target="http://bokeh.pydata.org/en/latest/docs/gallery.html" TargetMode="External"/><Relationship Id="rId5" Type="http://schemas.openxmlformats.org/officeDocument/2006/relationships/image" Target="../media/image85.png"/><Relationship Id="rId6" Type="http://schemas.openxmlformats.org/officeDocument/2006/relationships/hyperlink" Target="http://hafen.github.io/rbokeh" TargetMode="External"/><Relationship Id="rId7" Type="http://schemas.openxmlformats.org/officeDocument/2006/relationships/image" Target="../media/image8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8.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9.png"/><Relationship Id="rId3" Type="http://schemas.openxmlformats.org/officeDocument/2006/relationships/image" Target="../media/image9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tif"/><Relationship Id="rId3" Type="http://schemas.openxmlformats.org/officeDocument/2006/relationships/hyperlink" Target="https://anaconda.org/jbednar/nyc_taxi-paramnb/notebook" TargetMode="Externa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14.tif"/><Relationship Id="rId4" Type="http://schemas.openxmlformats.org/officeDocument/2006/relationships/image" Target="../media/image28.tif"/></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2.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12.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5.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6.png"/><Relationship Id="rId3" Type="http://schemas.openxmlformats.org/officeDocument/2006/relationships/image" Target="../media/image4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4.tif"/></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tif"/></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matthewrocklin.com/blog/work/2016/02/22/dask-distributed-part-2" TargetMode="External"/><Relationship Id="rId3" Type="http://schemas.openxmlformats.org/officeDocument/2006/relationships/image" Target="../media/image1.gif"/><Relationship Id="rId4" Type="http://schemas.openxmlformats.org/officeDocument/2006/relationships/hyperlink" Target="http://matthewrocklin.com/blog/work/2016/02/26/dask-distributed-part-3" TargetMode="External"/><Relationship Id="rId5" Type="http://schemas.openxmlformats.org/officeDocument/2006/relationships/image" Target="../media/image30.tif"/><Relationship Id="rId6" Type="http://schemas.openxmlformats.org/officeDocument/2006/relationships/hyperlink" Target="http://dask.pydata.org/en/latest/" TargetMode="External"/><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7.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8.png"/><Relationship Id="rId3" Type="http://schemas.openxmlformats.org/officeDocument/2006/relationships/image" Target="../media/image102.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g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2.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8.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7.png"/><Relationship Id="rId3" Type="http://schemas.openxmlformats.org/officeDocument/2006/relationships/image" Target="../media/image102.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9.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0.png"/><Relationship Id="rId3" Type="http://schemas.openxmlformats.org/officeDocument/2006/relationships/image" Target="../media/image111.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2.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jpe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3.png"/><Relationship Id="rId3" Type="http://schemas.openxmlformats.org/officeDocument/2006/relationships/image" Target="../media/image114.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hyperlink" Target="https://blog.openstreetmap.org/2012/04/01/bulk-gps-point-data" TargetMode="External"/><Relationship Id="rId4" Type="http://schemas.openxmlformats.org/officeDocument/2006/relationships/image" Target="../media/image115.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6.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hyperlink" Target="https://docs.continuum.io/anaconda/pkg-docs" TargetMode="External"/><Relationship Id="rId4" Type="http://schemas.openxmlformats.org/officeDocument/2006/relationships/hyperlink" Target="http://continuum.io/downloads" TargetMode="Externa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hyperlink" Target="https://www.continuum.io/blog/developer/jupyter-and-conda-r" TargetMode="External"/><Relationship Id="rId8" Type="http://schemas.openxmlformats.org/officeDocument/2006/relationships/image" Target="../media/image8.tif"/><Relationship Id="rId9" Type="http://schemas.openxmlformats.org/officeDocument/2006/relationships/hyperlink" Target="https://anaconda.org/search?q=" TargetMode="External"/><Relationship Id="rId10" Type="http://schemas.openxmlformats.org/officeDocument/2006/relationships/image" Target="../media/image24.png"/><Relationship Id="rId11" Type="http://schemas.openxmlformats.org/officeDocument/2006/relationships/image" Target="../media/image9.tif"/></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image" Target="../media/image124.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5.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0.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github.com/jupyter/design/blob/master/surveys/2015-notebook-ux/analysis/report_dashboard.ipynb" TargetMode="Externa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1.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phosphorjs.github.io/" TargetMode="External"/><Relationship Id="rId4" Type="http://schemas.openxmlformats.org/officeDocument/2006/relationships/hyperlink" Target="https://github.com/jupyter/jupyterlab" TargetMode="Externa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Python for Data Science using Anaconda"/>
          <p:cNvSpPr/>
          <p:nvPr>
            <p:ph type="ctrTitle"/>
          </p:nvPr>
        </p:nvSpPr>
        <p:spPr>
          <a:xfrm>
            <a:off x="457198" y="1510140"/>
            <a:ext cx="6485471" cy="1394886"/>
          </a:xfrm>
          <a:prstGeom prst="rect">
            <a:avLst/>
          </a:prstGeom>
        </p:spPr>
        <p:txBody>
          <a:bodyPr/>
          <a:lstStyle>
            <a:lvl1pPr defTabSz="434340">
              <a:defRPr sz="3400"/>
            </a:lvl1pPr>
          </a:lstStyle>
          <a:p>
            <a:pPr/>
            <a:r>
              <a:t>Python for Data Science using Anaconda</a:t>
            </a:r>
          </a:p>
        </p:txBody>
      </p:sp>
      <p:sp>
        <p:nvSpPr>
          <p:cNvPr id="406" name="TDWI Accelerate"/>
          <p:cNvSpPr/>
          <p:nvPr>
            <p:ph type="subTitle" sz="quarter" idx="1"/>
          </p:nvPr>
        </p:nvSpPr>
        <p:spPr>
          <a:xfrm>
            <a:off x="457198" y="3102212"/>
            <a:ext cx="6485467" cy="797600"/>
          </a:xfrm>
          <a:prstGeom prst="rect">
            <a:avLst/>
          </a:prstGeom>
        </p:spPr>
        <p:txBody>
          <a:bodyPr/>
          <a:lstStyle/>
          <a:p>
            <a:pPr/>
            <a:r>
              <a:t>TDWI Accelerate</a:t>
            </a:r>
          </a:p>
        </p:txBody>
      </p:sp>
      <p:sp>
        <p:nvSpPr>
          <p:cNvPr id="407" name="Travis E. Oliphant…"/>
          <p:cNvSpPr/>
          <p:nvPr>
            <p:ph type="body" idx="13"/>
          </p:nvPr>
        </p:nvSpPr>
        <p:spPr>
          <a:xfrm>
            <a:off x="495297" y="3899811"/>
            <a:ext cx="6169235" cy="652564"/>
          </a:xfrm>
          <a:prstGeom prst="rect">
            <a:avLst/>
          </a:prstGeom>
          <a:extLst>
            <a:ext uri="{C572A759-6A51-4108-AA02-DFA0A04FC94B}">
              <ma14:wrappingTextBoxFlag xmlns:ma14="http://schemas.microsoft.com/office/mac/drawingml/2011/main" val="1"/>
            </a:ext>
          </a:extLst>
        </p:spPr>
        <p:txBody>
          <a:bodyPr/>
          <a:lstStyle/>
          <a:p>
            <a:pPr marL="0" indent="0" defTabSz="434340">
              <a:spcBef>
                <a:spcPts val="300"/>
              </a:spcBef>
              <a:buSzTx/>
              <a:buNone/>
              <a:defRPr sz="1700">
                <a:solidFill>
                  <a:schemeClr val="accent2"/>
                </a:solidFill>
              </a:defRPr>
            </a:pPr>
            <a:r>
              <a:t>Travis E. Oliphant</a:t>
            </a:r>
          </a:p>
          <a:p>
            <a:pPr marL="0" indent="0" defTabSz="434340">
              <a:spcBef>
                <a:spcPts val="300"/>
              </a:spcBef>
              <a:buSzTx/>
              <a:buNone/>
              <a:defRPr i="1" sz="1700">
                <a:solidFill>
                  <a:schemeClr val="accent2"/>
                </a:solidFill>
              </a:defRPr>
            </a:pPr>
            <a:r>
              <a:t>President, Chief Data Scientist, Co-founder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ANACONDA  Trusted by Industry Leaders"/>
          <p:cNvSpPr/>
          <p:nvPr>
            <p:ph type="title"/>
          </p:nvPr>
        </p:nvSpPr>
        <p:spPr>
          <a:xfrm>
            <a:off x="457198" y="95623"/>
            <a:ext cx="7247968" cy="1116107"/>
          </a:xfrm>
          <a:prstGeom prst="rect">
            <a:avLst/>
          </a:prstGeom>
        </p:spPr>
        <p:txBody>
          <a:bodyPr/>
          <a:lstStyle/>
          <a:p>
            <a:pPr defTabSz="406908">
              <a:defRPr b="1" sz="3559"/>
            </a:pPr>
            <a:r>
              <a:t>ANACONDA</a:t>
            </a:r>
            <a:r>
              <a:rPr b="0"/>
              <a:t> </a:t>
            </a:r>
            <a:br>
              <a:rPr b="0"/>
            </a:br>
            <a:r>
              <a:rPr b="0">
                <a:solidFill>
                  <a:srgbClr val="595959"/>
                </a:solidFill>
              </a:rPr>
              <a:t>Trusted by Industry Leaders</a:t>
            </a:r>
          </a:p>
        </p:txBody>
      </p:sp>
      <p:sp>
        <p:nvSpPr>
          <p:cNvPr id="562" name="Financial Services…"/>
          <p:cNvSpPr/>
          <p:nvPr/>
        </p:nvSpPr>
        <p:spPr>
          <a:xfrm>
            <a:off x="455494" y="1376364"/>
            <a:ext cx="3018200" cy="29574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solidFill>
                  <a:schemeClr val="accent5"/>
                </a:solidFill>
                <a:latin typeface="Arial"/>
                <a:ea typeface="Arial"/>
                <a:cs typeface="Arial"/>
                <a:sym typeface="Arial"/>
              </a:defRPr>
            </a:pPr>
            <a:r>
              <a:t>Financial Services</a:t>
            </a:r>
          </a:p>
          <a:p>
            <a:pPr lvl="1" indent="457200">
              <a:defRPr sz="1000">
                <a:solidFill>
                  <a:schemeClr val="accent5"/>
                </a:solidFill>
                <a:latin typeface="Arial"/>
                <a:ea typeface="Arial"/>
                <a:cs typeface="Arial"/>
                <a:sym typeface="Arial"/>
              </a:defRPr>
            </a:pPr>
            <a:r>
              <a:t>Risk Mgmt, Quant modeling, Data exploration and processing, algorithmic trading, compliance reporting</a:t>
            </a:r>
          </a:p>
          <a:p>
            <a:pPr>
              <a:defRPr sz="1100">
                <a:solidFill>
                  <a:schemeClr val="accent5"/>
                </a:solidFill>
                <a:latin typeface="Arial"/>
                <a:ea typeface="Arial"/>
                <a:cs typeface="Arial"/>
                <a:sym typeface="Arial"/>
              </a:defRPr>
            </a:pPr>
            <a:r>
              <a:t>Government</a:t>
            </a:r>
          </a:p>
          <a:p>
            <a:pPr lvl="1" indent="457200">
              <a:defRPr sz="1000">
                <a:solidFill>
                  <a:schemeClr val="accent5"/>
                </a:solidFill>
                <a:latin typeface="Arial"/>
                <a:ea typeface="Arial"/>
                <a:cs typeface="Arial"/>
                <a:sym typeface="Arial"/>
              </a:defRPr>
            </a:pPr>
            <a:r>
              <a:t>Fraud detection, data crawling, web &amp; cyber data analytics, statistical modeling</a:t>
            </a:r>
          </a:p>
          <a:p>
            <a:pPr>
              <a:defRPr sz="1100">
                <a:solidFill>
                  <a:schemeClr val="accent5"/>
                </a:solidFill>
                <a:latin typeface="Arial"/>
                <a:ea typeface="Arial"/>
                <a:cs typeface="Arial"/>
                <a:sym typeface="Arial"/>
              </a:defRPr>
            </a:pPr>
            <a:r>
              <a:t>Healthcare &amp; Life Sciences</a:t>
            </a:r>
          </a:p>
          <a:p>
            <a:pPr lvl="1" indent="457200">
              <a:defRPr sz="1000">
                <a:solidFill>
                  <a:schemeClr val="accent5"/>
                </a:solidFill>
                <a:latin typeface="Arial"/>
                <a:ea typeface="Arial"/>
                <a:cs typeface="Arial"/>
                <a:sym typeface="Arial"/>
              </a:defRPr>
            </a:pPr>
            <a:r>
              <a:t>Genomics data processing, cancer research, natural language processing for health data science</a:t>
            </a:r>
          </a:p>
          <a:p>
            <a:pPr>
              <a:defRPr sz="1100">
                <a:solidFill>
                  <a:schemeClr val="accent5"/>
                </a:solidFill>
                <a:latin typeface="Arial"/>
                <a:ea typeface="Arial"/>
                <a:cs typeface="Arial"/>
                <a:sym typeface="Arial"/>
              </a:defRPr>
            </a:pPr>
            <a:r>
              <a:t>High Tech</a:t>
            </a:r>
          </a:p>
          <a:p>
            <a:pPr lvl="1" indent="457200">
              <a:defRPr sz="1000">
                <a:solidFill>
                  <a:schemeClr val="accent5"/>
                </a:solidFill>
                <a:latin typeface="Arial"/>
                <a:ea typeface="Arial"/>
                <a:cs typeface="Arial"/>
                <a:sym typeface="Arial"/>
              </a:defRPr>
            </a:pPr>
            <a:r>
              <a:t>Customer behavior, recommendations, ad bidding, retargeting, social media analytics</a:t>
            </a:r>
          </a:p>
          <a:p>
            <a:pPr>
              <a:defRPr sz="1100">
                <a:solidFill>
                  <a:schemeClr val="accent5"/>
                </a:solidFill>
                <a:latin typeface="Arial"/>
                <a:ea typeface="Arial"/>
                <a:cs typeface="Arial"/>
                <a:sym typeface="Arial"/>
              </a:defRPr>
            </a:pPr>
            <a:r>
              <a:t>Retail &amp; CPG</a:t>
            </a:r>
          </a:p>
          <a:p>
            <a:pPr lvl="1" indent="457200">
              <a:defRPr sz="1000">
                <a:solidFill>
                  <a:schemeClr val="accent5"/>
                </a:solidFill>
                <a:latin typeface="Arial"/>
                <a:ea typeface="Arial"/>
                <a:cs typeface="Arial"/>
                <a:sym typeface="Arial"/>
              </a:defRPr>
            </a:pPr>
            <a:r>
              <a:t>Engineering simulation, supply chain modeling, scientific analysis</a:t>
            </a:r>
          </a:p>
          <a:p>
            <a:pPr>
              <a:defRPr sz="1100">
                <a:solidFill>
                  <a:schemeClr val="accent5"/>
                </a:solidFill>
                <a:latin typeface="Arial"/>
                <a:ea typeface="Arial"/>
                <a:cs typeface="Arial"/>
                <a:sym typeface="Arial"/>
              </a:defRPr>
            </a:pPr>
            <a:r>
              <a:t>Oil &amp; Gas</a:t>
            </a:r>
          </a:p>
          <a:p>
            <a:pPr lvl="1" indent="457200">
              <a:defRPr sz="1000">
                <a:solidFill>
                  <a:schemeClr val="accent5"/>
                </a:solidFill>
                <a:latin typeface="Arial"/>
                <a:ea typeface="Arial"/>
                <a:cs typeface="Arial"/>
                <a:sym typeface="Arial"/>
              </a:defRPr>
            </a:pPr>
            <a:r>
              <a:t>Pipeline monitoring, noise logging, seismic data processing, geophysics </a:t>
            </a:r>
          </a:p>
        </p:txBody>
      </p:sp>
      <p:graphicFrame>
        <p:nvGraphicFramePr>
          <p:cNvPr id="563" name="Table"/>
          <p:cNvGraphicFramePr/>
          <p:nvPr/>
        </p:nvGraphicFramePr>
        <p:xfrm>
          <a:off x="3622864" y="1376284"/>
          <a:ext cx="5241760" cy="36321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47253"/>
                <a:gridCol w="1747253"/>
                <a:gridCol w="1747253"/>
              </a:tblGrid>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r h="605366">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c>
                  <a:txBody>
                    <a:bodyPr/>
                    <a:lstStyle/>
                    <a:p>
                      <a:pPr algn="l">
                        <a:defRPr sz="1800">
                          <a:latin typeface="+mn-lt"/>
                          <a:ea typeface="+mn-ea"/>
                          <a:cs typeface="+mn-cs"/>
                          <a:sym typeface="Calibri"/>
                        </a:defRPr>
                      </a:pPr>
                    </a:p>
                  </a:txBody>
                  <a:tcPr marL="137160" marR="137160" marT="137160" marB="137160" anchor="t" anchorCtr="0" horzOverflow="overflow">
                    <a:lnL w="19050">
                      <a:solidFill>
                        <a:srgbClr val="25374D"/>
                      </a:solidFill>
                    </a:lnL>
                    <a:lnR w="19050">
                      <a:solidFill>
                        <a:srgbClr val="25374D"/>
                      </a:solidFill>
                    </a:lnR>
                    <a:lnT w="19050">
                      <a:solidFill>
                        <a:srgbClr val="25374D"/>
                      </a:solidFill>
                    </a:lnT>
                    <a:lnB w="19050">
                      <a:solidFill>
                        <a:srgbClr val="25374D"/>
                      </a:solidFill>
                    </a:lnB>
                    <a:solidFill>
                      <a:srgbClr val="FFFFFF"/>
                    </a:solidFill>
                  </a:tcPr>
                </a:tc>
              </a:tr>
            </a:tbl>
          </a:graphicData>
        </a:graphic>
      </p:graphicFrame>
      <p:pic>
        <p:nvPicPr>
          <p:cNvPr id="564" name="image74.png" descr="image74.png"/>
          <p:cNvPicPr>
            <a:picLocks noChangeAspect="1"/>
          </p:cNvPicPr>
          <p:nvPr/>
        </p:nvPicPr>
        <p:blipFill>
          <a:blip r:embed="rId3">
            <a:extLst/>
          </a:blip>
          <a:stretch>
            <a:fillRect/>
          </a:stretch>
        </p:blipFill>
        <p:spPr>
          <a:xfrm>
            <a:off x="5461000" y="2056655"/>
            <a:ext cx="1636500" cy="409126"/>
          </a:xfrm>
          <a:prstGeom prst="rect">
            <a:avLst/>
          </a:prstGeom>
          <a:ln w="12700">
            <a:miter lim="400000"/>
          </a:ln>
        </p:spPr>
      </p:pic>
      <p:pic>
        <p:nvPicPr>
          <p:cNvPr id="565" name="image75.png" descr="image75.png"/>
          <p:cNvPicPr>
            <a:picLocks noChangeAspect="1"/>
          </p:cNvPicPr>
          <p:nvPr/>
        </p:nvPicPr>
        <p:blipFill>
          <a:blip r:embed="rId4">
            <a:extLst/>
          </a:blip>
          <a:stretch>
            <a:fillRect/>
          </a:stretch>
        </p:blipFill>
        <p:spPr>
          <a:xfrm>
            <a:off x="3759200" y="2692267"/>
            <a:ext cx="1561031" cy="387210"/>
          </a:xfrm>
          <a:prstGeom prst="rect">
            <a:avLst/>
          </a:prstGeom>
          <a:ln w="12700">
            <a:miter lim="400000"/>
          </a:ln>
        </p:spPr>
      </p:pic>
      <p:pic>
        <p:nvPicPr>
          <p:cNvPr id="566" name="image76.png" descr="image76.png"/>
          <p:cNvPicPr>
            <a:picLocks noChangeAspect="1"/>
          </p:cNvPicPr>
          <p:nvPr/>
        </p:nvPicPr>
        <p:blipFill>
          <a:blip r:embed="rId5">
            <a:extLst/>
          </a:blip>
          <a:stretch>
            <a:fillRect/>
          </a:stretch>
        </p:blipFill>
        <p:spPr>
          <a:xfrm>
            <a:off x="5605736" y="2599676"/>
            <a:ext cx="1345485" cy="520702"/>
          </a:xfrm>
          <a:prstGeom prst="rect">
            <a:avLst/>
          </a:prstGeom>
          <a:ln w="12700">
            <a:miter lim="400000"/>
          </a:ln>
        </p:spPr>
      </p:pic>
      <p:pic>
        <p:nvPicPr>
          <p:cNvPr id="567" name="image77.png" descr="image77.png"/>
          <p:cNvPicPr>
            <a:picLocks noChangeAspect="1"/>
          </p:cNvPicPr>
          <p:nvPr/>
        </p:nvPicPr>
        <p:blipFill>
          <a:blip r:embed="rId6">
            <a:extLst/>
          </a:blip>
          <a:stretch>
            <a:fillRect/>
          </a:stretch>
        </p:blipFill>
        <p:spPr>
          <a:xfrm>
            <a:off x="7388597" y="2611970"/>
            <a:ext cx="1132034" cy="519544"/>
          </a:xfrm>
          <a:prstGeom prst="rect">
            <a:avLst/>
          </a:prstGeom>
          <a:ln w="12700">
            <a:miter lim="400000"/>
          </a:ln>
        </p:spPr>
      </p:pic>
      <p:pic>
        <p:nvPicPr>
          <p:cNvPr id="568" name="image78.png" descr="image78.png"/>
          <p:cNvPicPr>
            <a:picLocks noChangeAspect="1"/>
          </p:cNvPicPr>
          <p:nvPr/>
        </p:nvPicPr>
        <p:blipFill>
          <a:blip r:embed="rId7">
            <a:extLst/>
          </a:blip>
          <a:stretch>
            <a:fillRect/>
          </a:stretch>
        </p:blipFill>
        <p:spPr>
          <a:xfrm>
            <a:off x="5455513" y="3379382"/>
            <a:ext cx="1641988" cy="208533"/>
          </a:xfrm>
          <a:prstGeom prst="rect">
            <a:avLst/>
          </a:prstGeom>
          <a:ln w="12700">
            <a:miter lim="400000"/>
          </a:ln>
        </p:spPr>
      </p:pic>
      <p:pic>
        <p:nvPicPr>
          <p:cNvPr id="569" name="image79.png" descr="image79.png"/>
          <p:cNvPicPr>
            <a:picLocks noChangeAspect="1"/>
          </p:cNvPicPr>
          <p:nvPr/>
        </p:nvPicPr>
        <p:blipFill>
          <a:blip r:embed="rId8">
            <a:extLst/>
          </a:blip>
          <a:stretch>
            <a:fillRect/>
          </a:stretch>
        </p:blipFill>
        <p:spPr>
          <a:xfrm>
            <a:off x="7205833" y="2069108"/>
            <a:ext cx="1585193" cy="421662"/>
          </a:xfrm>
          <a:prstGeom prst="rect">
            <a:avLst/>
          </a:prstGeom>
          <a:ln w="12700">
            <a:miter lim="400000"/>
          </a:ln>
        </p:spPr>
      </p:pic>
      <p:pic>
        <p:nvPicPr>
          <p:cNvPr id="570" name="image80.png" descr="image80.png"/>
          <p:cNvPicPr>
            <a:picLocks noChangeAspect="1"/>
          </p:cNvPicPr>
          <p:nvPr/>
        </p:nvPicPr>
        <p:blipFill>
          <a:blip r:embed="rId9">
            <a:extLst/>
          </a:blip>
          <a:stretch>
            <a:fillRect/>
          </a:stretch>
        </p:blipFill>
        <p:spPr>
          <a:xfrm>
            <a:off x="7243699" y="3292638"/>
            <a:ext cx="1557158" cy="420465"/>
          </a:xfrm>
          <a:prstGeom prst="rect">
            <a:avLst/>
          </a:prstGeom>
          <a:ln w="12700">
            <a:miter lim="400000"/>
          </a:ln>
        </p:spPr>
      </p:pic>
      <p:pic>
        <p:nvPicPr>
          <p:cNvPr id="571" name="image81.png" descr="image81.png"/>
          <p:cNvPicPr>
            <a:picLocks noChangeAspect="1"/>
          </p:cNvPicPr>
          <p:nvPr/>
        </p:nvPicPr>
        <p:blipFill>
          <a:blip r:embed="rId10">
            <a:extLst/>
          </a:blip>
          <a:stretch>
            <a:fillRect/>
          </a:stretch>
        </p:blipFill>
        <p:spPr>
          <a:xfrm>
            <a:off x="3759201" y="3336447"/>
            <a:ext cx="1561031" cy="348641"/>
          </a:xfrm>
          <a:prstGeom prst="rect">
            <a:avLst/>
          </a:prstGeom>
          <a:ln w="12700">
            <a:miter lim="400000"/>
          </a:ln>
        </p:spPr>
      </p:pic>
      <p:pic>
        <p:nvPicPr>
          <p:cNvPr id="572" name="image82.png" descr="image82.png"/>
          <p:cNvPicPr>
            <a:picLocks noChangeAspect="1"/>
          </p:cNvPicPr>
          <p:nvPr/>
        </p:nvPicPr>
        <p:blipFill>
          <a:blip r:embed="rId11">
            <a:extLst/>
          </a:blip>
          <a:stretch>
            <a:fillRect/>
          </a:stretch>
        </p:blipFill>
        <p:spPr>
          <a:xfrm>
            <a:off x="3770557" y="2021431"/>
            <a:ext cx="1523117" cy="528332"/>
          </a:xfrm>
          <a:prstGeom prst="rect">
            <a:avLst/>
          </a:prstGeom>
          <a:ln w="12700">
            <a:miter lim="400000"/>
          </a:ln>
        </p:spPr>
      </p:pic>
      <p:pic>
        <p:nvPicPr>
          <p:cNvPr id="573" name="image83.png" descr="image83.png"/>
          <p:cNvPicPr>
            <a:picLocks noChangeAspect="1"/>
          </p:cNvPicPr>
          <p:nvPr/>
        </p:nvPicPr>
        <p:blipFill>
          <a:blip r:embed="rId12">
            <a:extLst/>
          </a:blip>
          <a:stretch>
            <a:fillRect/>
          </a:stretch>
        </p:blipFill>
        <p:spPr>
          <a:xfrm>
            <a:off x="5475177" y="1515598"/>
            <a:ext cx="1602659" cy="342168"/>
          </a:xfrm>
          <a:prstGeom prst="rect">
            <a:avLst/>
          </a:prstGeom>
          <a:ln w="12700">
            <a:miter lim="400000"/>
          </a:ln>
        </p:spPr>
      </p:pic>
      <p:pic>
        <p:nvPicPr>
          <p:cNvPr id="574" name="image84.png" descr="image84.png"/>
          <p:cNvPicPr>
            <a:picLocks noChangeAspect="1"/>
          </p:cNvPicPr>
          <p:nvPr/>
        </p:nvPicPr>
        <p:blipFill>
          <a:blip r:embed="rId13">
            <a:extLst/>
          </a:blip>
          <a:srcRect l="9483" t="26657" r="9771" b="24813"/>
          <a:stretch>
            <a:fillRect/>
          </a:stretch>
        </p:blipFill>
        <p:spPr>
          <a:xfrm>
            <a:off x="3838197" y="1439107"/>
            <a:ext cx="1417057" cy="480788"/>
          </a:xfrm>
          <a:prstGeom prst="rect">
            <a:avLst/>
          </a:prstGeom>
          <a:ln w="12700">
            <a:miter lim="400000"/>
          </a:ln>
        </p:spPr>
      </p:pic>
      <p:pic>
        <p:nvPicPr>
          <p:cNvPr id="575" name="image85.png" descr="image85.png"/>
          <p:cNvPicPr>
            <a:picLocks noChangeAspect="1"/>
          </p:cNvPicPr>
          <p:nvPr/>
        </p:nvPicPr>
        <p:blipFill>
          <a:blip r:embed="rId14">
            <a:extLst/>
          </a:blip>
          <a:stretch>
            <a:fillRect/>
          </a:stretch>
        </p:blipFill>
        <p:spPr>
          <a:xfrm>
            <a:off x="7534202" y="1399778"/>
            <a:ext cx="986430" cy="541897"/>
          </a:xfrm>
          <a:prstGeom prst="rect">
            <a:avLst/>
          </a:prstGeom>
          <a:ln w="12700">
            <a:miter lim="400000"/>
          </a:ln>
        </p:spPr>
      </p:pic>
      <p:pic>
        <p:nvPicPr>
          <p:cNvPr id="576" name="image86.png" descr="image86.png"/>
          <p:cNvPicPr>
            <a:picLocks noChangeAspect="1"/>
          </p:cNvPicPr>
          <p:nvPr/>
        </p:nvPicPr>
        <p:blipFill>
          <a:blip r:embed="rId15">
            <a:extLst/>
          </a:blip>
          <a:stretch>
            <a:fillRect/>
          </a:stretch>
        </p:blipFill>
        <p:spPr>
          <a:xfrm>
            <a:off x="5470095" y="3925575"/>
            <a:ext cx="1627405" cy="387166"/>
          </a:xfrm>
          <a:prstGeom prst="rect">
            <a:avLst/>
          </a:prstGeom>
          <a:ln w="12700">
            <a:miter lim="400000"/>
          </a:ln>
        </p:spPr>
      </p:pic>
      <p:pic>
        <p:nvPicPr>
          <p:cNvPr id="577" name="image87.png" descr="image87.png"/>
          <p:cNvPicPr>
            <a:picLocks noChangeAspect="1"/>
          </p:cNvPicPr>
          <p:nvPr/>
        </p:nvPicPr>
        <p:blipFill>
          <a:blip r:embed="rId16">
            <a:extLst/>
          </a:blip>
          <a:stretch>
            <a:fillRect/>
          </a:stretch>
        </p:blipFill>
        <p:spPr>
          <a:xfrm>
            <a:off x="3739536" y="4538781"/>
            <a:ext cx="1609799" cy="321961"/>
          </a:xfrm>
          <a:prstGeom prst="rect">
            <a:avLst/>
          </a:prstGeom>
          <a:ln w="12700">
            <a:miter lim="400000"/>
          </a:ln>
        </p:spPr>
      </p:pic>
      <p:pic>
        <p:nvPicPr>
          <p:cNvPr id="578" name="image88.png" descr="image88.png"/>
          <p:cNvPicPr>
            <a:picLocks noChangeAspect="1"/>
          </p:cNvPicPr>
          <p:nvPr/>
        </p:nvPicPr>
        <p:blipFill>
          <a:blip r:embed="rId17">
            <a:extLst/>
          </a:blip>
          <a:stretch>
            <a:fillRect/>
          </a:stretch>
        </p:blipFill>
        <p:spPr>
          <a:xfrm>
            <a:off x="7259066" y="3877657"/>
            <a:ext cx="1543257" cy="402589"/>
          </a:xfrm>
          <a:prstGeom prst="rect">
            <a:avLst/>
          </a:prstGeom>
          <a:ln w="12700">
            <a:miter lim="400000"/>
          </a:ln>
        </p:spPr>
      </p:pic>
      <p:pic>
        <p:nvPicPr>
          <p:cNvPr id="579" name="image89.png" descr="image89.png"/>
          <p:cNvPicPr>
            <a:picLocks noChangeAspect="1"/>
          </p:cNvPicPr>
          <p:nvPr/>
        </p:nvPicPr>
        <p:blipFill>
          <a:blip r:embed="rId18">
            <a:extLst/>
          </a:blip>
          <a:stretch>
            <a:fillRect/>
          </a:stretch>
        </p:blipFill>
        <p:spPr>
          <a:xfrm>
            <a:off x="3963246" y="3785358"/>
            <a:ext cx="1043884" cy="587185"/>
          </a:xfrm>
          <a:prstGeom prst="rect">
            <a:avLst/>
          </a:prstGeom>
          <a:ln w="12700">
            <a:miter lim="400000"/>
          </a:ln>
        </p:spPr>
      </p:pic>
      <p:pic>
        <p:nvPicPr>
          <p:cNvPr id="580" name="image90.png" descr="image90.png"/>
          <p:cNvPicPr>
            <a:picLocks noChangeAspect="1"/>
          </p:cNvPicPr>
          <p:nvPr/>
        </p:nvPicPr>
        <p:blipFill>
          <a:blip r:embed="rId19">
            <a:extLst/>
          </a:blip>
          <a:stretch>
            <a:fillRect/>
          </a:stretch>
        </p:blipFill>
        <p:spPr>
          <a:xfrm>
            <a:off x="5908899" y="4429078"/>
            <a:ext cx="669691" cy="554169"/>
          </a:xfrm>
          <a:prstGeom prst="rect">
            <a:avLst/>
          </a:prstGeom>
          <a:ln w="12700">
            <a:miter lim="400000"/>
          </a:ln>
        </p:spPr>
      </p:pic>
      <p:pic>
        <p:nvPicPr>
          <p:cNvPr id="581" name="image91.png" descr="image91.png"/>
          <p:cNvPicPr>
            <a:picLocks noChangeAspect="1"/>
          </p:cNvPicPr>
          <p:nvPr/>
        </p:nvPicPr>
        <p:blipFill>
          <a:blip r:embed="rId20">
            <a:extLst/>
          </a:blip>
          <a:stretch>
            <a:fillRect/>
          </a:stretch>
        </p:blipFill>
        <p:spPr>
          <a:xfrm>
            <a:off x="7172766" y="4477141"/>
            <a:ext cx="1762323" cy="517033"/>
          </a:xfrm>
          <a:prstGeom prst="rect">
            <a:avLst/>
          </a:prstGeom>
          <a:ln w="12700">
            <a:miter lim="400000"/>
          </a:ln>
        </p:spPr>
      </p:pic>
      <p:sp>
        <p:nvSpPr>
          <p:cNvPr id="582" name="http://continuum.io/downloads"/>
          <p:cNvSpPr/>
          <p:nvPr/>
        </p:nvSpPr>
        <p:spPr>
          <a:xfrm>
            <a:off x="4640506" y="137121"/>
            <a:ext cx="4136786"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u="sng">
                <a:solidFill>
                  <a:srgbClr val="0000FF"/>
                </a:solidFill>
                <a:uFill>
                  <a:solidFill>
                    <a:srgbClr val="0000FF"/>
                  </a:solidFill>
                </a:uFill>
                <a:hlinkClick r:id="rId21"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1" invalidUrl="" action="" tgtFrame="" tooltip="" history="1" highlightClick="0" endSnd="0"/>
              </a:rPr>
              <a:t>http://continuum.io/downloads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6" name="pasted-image.tiff" descr="pasted-image.tiff"/>
          <p:cNvPicPr>
            <a:picLocks noChangeAspect="1"/>
          </p:cNvPicPr>
          <p:nvPr/>
        </p:nvPicPr>
        <p:blipFill>
          <a:blip r:embed="rId2">
            <a:extLst/>
          </a:blip>
          <a:stretch>
            <a:fillRect/>
          </a:stretch>
        </p:blipFill>
        <p:spPr>
          <a:xfrm>
            <a:off x="2379045" y="3691306"/>
            <a:ext cx="892793" cy="890219"/>
          </a:xfrm>
          <a:prstGeom prst="rect">
            <a:avLst/>
          </a:prstGeom>
          <a:ln w="12700">
            <a:miter lim="400000"/>
          </a:ln>
        </p:spPr>
      </p:pic>
      <p:pic>
        <p:nvPicPr>
          <p:cNvPr id="587" name="pasted-image.tiff" descr="pasted-image.tiff"/>
          <p:cNvPicPr>
            <a:picLocks noChangeAspect="1"/>
          </p:cNvPicPr>
          <p:nvPr/>
        </p:nvPicPr>
        <p:blipFill>
          <a:blip r:embed="rId2">
            <a:extLst/>
          </a:blip>
          <a:stretch>
            <a:fillRect/>
          </a:stretch>
        </p:blipFill>
        <p:spPr>
          <a:xfrm>
            <a:off x="3362208" y="3691306"/>
            <a:ext cx="892793" cy="890219"/>
          </a:xfrm>
          <a:prstGeom prst="rect">
            <a:avLst/>
          </a:prstGeom>
          <a:ln w="12700">
            <a:miter lim="400000"/>
          </a:ln>
        </p:spPr>
      </p:pic>
      <p:pic>
        <p:nvPicPr>
          <p:cNvPr id="588" name="pasted-image.tiff" descr="pasted-image.tiff"/>
          <p:cNvPicPr>
            <a:picLocks noChangeAspect="1"/>
          </p:cNvPicPr>
          <p:nvPr/>
        </p:nvPicPr>
        <p:blipFill>
          <a:blip r:embed="rId2">
            <a:extLst/>
          </a:blip>
          <a:stretch>
            <a:fillRect/>
          </a:stretch>
        </p:blipFill>
        <p:spPr>
          <a:xfrm>
            <a:off x="4345371" y="3691306"/>
            <a:ext cx="892793" cy="890219"/>
          </a:xfrm>
          <a:prstGeom prst="rect">
            <a:avLst/>
          </a:prstGeom>
          <a:ln w="12700">
            <a:miter lim="400000"/>
          </a:ln>
        </p:spPr>
      </p:pic>
      <p:pic>
        <p:nvPicPr>
          <p:cNvPr id="589" name="pasted-image.tiff" descr="pasted-image.tiff"/>
          <p:cNvPicPr>
            <a:picLocks noChangeAspect="1"/>
          </p:cNvPicPr>
          <p:nvPr/>
        </p:nvPicPr>
        <p:blipFill>
          <a:blip r:embed="rId2">
            <a:extLst/>
          </a:blip>
          <a:stretch>
            <a:fillRect/>
          </a:stretch>
        </p:blipFill>
        <p:spPr>
          <a:xfrm>
            <a:off x="7226097" y="3691306"/>
            <a:ext cx="892793" cy="890219"/>
          </a:xfrm>
          <a:prstGeom prst="rect">
            <a:avLst/>
          </a:prstGeom>
          <a:ln w="12700">
            <a:miter lim="400000"/>
          </a:ln>
        </p:spPr>
      </p:pic>
      <p:pic>
        <p:nvPicPr>
          <p:cNvPr id="590" name="pasted-image.tiff" descr="pasted-image.tiff"/>
          <p:cNvPicPr>
            <a:picLocks noChangeAspect="1"/>
          </p:cNvPicPr>
          <p:nvPr/>
        </p:nvPicPr>
        <p:blipFill>
          <a:blip r:embed="rId2">
            <a:extLst/>
          </a:blip>
          <a:stretch>
            <a:fillRect/>
          </a:stretch>
        </p:blipFill>
        <p:spPr>
          <a:xfrm>
            <a:off x="8140498" y="3691306"/>
            <a:ext cx="892793" cy="890219"/>
          </a:xfrm>
          <a:prstGeom prst="rect">
            <a:avLst/>
          </a:prstGeom>
          <a:ln w="12700">
            <a:miter lim="400000"/>
          </a:ln>
        </p:spPr>
      </p:pic>
      <p:pic>
        <p:nvPicPr>
          <p:cNvPr id="591" name="pasted-image.tiff" descr="pasted-image.tiff"/>
          <p:cNvPicPr>
            <a:picLocks noChangeAspect="1"/>
          </p:cNvPicPr>
          <p:nvPr/>
        </p:nvPicPr>
        <p:blipFill>
          <a:blip r:embed="rId2">
            <a:extLst/>
          </a:blip>
          <a:stretch>
            <a:fillRect/>
          </a:stretch>
        </p:blipFill>
        <p:spPr>
          <a:xfrm>
            <a:off x="6311697" y="3691306"/>
            <a:ext cx="892793" cy="890219"/>
          </a:xfrm>
          <a:prstGeom prst="rect">
            <a:avLst/>
          </a:prstGeom>
          <a:ln w="12700">
            <a:miter lim="400000"/>
          </a:ln>
        </p:spPr>
      </p:pic>
      <p:sp>
        <p:nvSpPr>
          <p:cNvPr id="592" name="…"/>
          <p:cNvSpPr/>
          <p:nvPr/>
        </p:nvSpPr>
        <p:spPr>
          <a:xfrm>
            <a:off x="5435096" y="3363938"/>
            <a:ext cx="678181" cy="1008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6400">
                <a:latin typeface="Trebuchet MS"/>
                <a:ea typeface="Trebuchet MS"/>
                <a:cs typeface="Trebuchet MS"/>
                <a:sym typeface="Trebuchet MS"/>
              </a:defRPr>
            </a:lvl1pPr>
          </a:lstStyle>
          <a:p>
            <a:pPr/>
            <a:r>
              <a:t>…</a:t>
            </a:r>
          </a:p>
        </p:txBody>
      </p:sp>
      <p:sp>
        <p:nvSpPr>
          <p:cNvPr id="593" name="Rectangle"/>
          <p:cNvSpPr/>
          <p:nvPr/>
        </p:nvSpPr>
        <p:spPr>
          <a:xfrm rot="5400000">
            <a:off x="5011841" y="-271529"/>
            <a:ext cx="1316628" cy="6438742"/>
          </a:xfrm>
          <a:prstGeom prst="rect">
            <a:avLst/>
          </a:prstGeom>
          <a:solidFill>
            <a:srgbClr val="43B02A"/>
          </a:solidFill>
          <a:ln w="12700">
            <a:miter lim="400000"/>
          </a:ln>
        </p:spPr>
        <p:txBody>
          <a:bodyPr lIns="34289" tIns="34289" rIns="34289" bIns="34289" anchor="ctr"/>
          <a:lstStyle/>
          <a:p>
            <a:pPr algn="ctr" defTabSz="685800">
              <a:defRPr sz="1200">
                <a:solidFill>
                  <a:srgbClr val="FFFFFF"/>
                </a:solidFill>
                <a:latin typeface="Trebuchet MS"/>
                <a:ea typeface="Trebuchet MS"/>
                <a:cs typeface="Trebuchet MS"/>
                <a:sym typeface="Trebuchet MS"/>
              </a:defRPr>
            </a:pPr>
          </a:p>
        </p:txBody>
      </p:sp>
      <p:pic>
        <p:nvPicPr>
          <p:cNvPr id="594" name="image17.png" descr="image17.png"/>
          <p:cNvPicPr>
            <a:picLocks noChangeAspect="1"/>
          </p:cNvPicPr>
          <p:nvPr/>
        </p:nvPicPr>
        <p:blipFill>
          <a:blip r:embed="rId3">
            <a:extLst/>
          </a:blip>
          <a:stretch>
            <a:fillRect/>
          </a:stretch>
        </p:blipFill>
        <p:spPr>
          <a:xfrm>
            <a:off x="2916835" y="1980326"/>
            <a:ext cx="5716140" cy="1626170"/>
          </a:xfrm>
          <a:prstGeom prst="rect">
            <a:avLst/>
          </a:prstGeom>
          <a:ln w="12700">
            <a:miter lim="400000"/>
          </a:ln>
        </p:spPr>
      </p:pic>
      <p:sp>
        <p:nvSpPr>
          <p:cNvPr id="595" name="DATA"/>
          <p:cNvSpPr/>
          <p:nvPr/>
        </p:nvSpPr>
        <p:spPr>
          <a:xfrm>
            <a:off x="561167" y="3897338"/>
            <a:ext cx="732714" cy="3987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b="1" sz="2200">
                <a:latin typeface="Trebuchet MS"/>
                <a:ea typeface="Trebuchet MS"/>
                <a:cs typeface="Trebuchet MS"/>
                <a:sym typeface="Trebuchet MS"/>
              </a:defRPr>
            </a:lvl1pPr>
          </a:lstStyle>
          <a:p>
            <a:pPr/>
            <a:r>
              <a:t>DATA</a:t>
            </a:r>
          </a:p>
        </p:txBody>
      </p:sp>
      <p:sp>
        <p:nvSpPr>
          <p:cNvPr id="596" name="Open Data Science"/>
          <p:cNvSpPr/>
          <p:nvPr/>
        </p:nvSpPr>
        <p:spPr>
          <a:xfrm>
            <a:off x="256699" y="2580176"/>
            <a:ext cx="2155560" cy="72898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685800">
              <a:defRPr b="1" sz="2200">
                <a:latin typeface="Trebuchet MS"/>
                <a:ea typeface="Trebuchet MS"/>
                <a:cs typeface="Trebuchet MS"/>
                <a:sym typeface="Trebuchet MS"/>
              </a:defRPr>
            </a:lvl1pPr>
          </a:lstStyle>
          <a:p>
            <a:pPr/>
            <a:r>
              <a:t>Open Data Science</a:t>
            </a:r>
          </a:p>
        </p:txBody>
      </p:sp>
      <p:sp>
        <p:nvSpPr>
          <p:cNvPr id="597" name="Insight…"/>
          <p:cNvSpPr/>
          <p:nvPr/>
        </p:nvSpPr>
        <p:spPr>
          <a:xfrm>
            <a:off x="372887" y="279281"/>
            <a:ext cx="1378963" cy="17195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defTabSz="685800">
              <a:defRPr b="1" sz="2200">
                <a:latin typeface="Trebuchet MS"/>
                <a:ea typeface="Trebuchet MS"/>
                <a:cs typeface="Trebuchet MS"/>
                <a:sym typeface="Trebuchet MS"/>
              </a:defRPr>
            </a:pPr>
            <a:r>
              <a:t>Insight</a:t>
            </a:r>
          </a:p>
          <a:p>
            <a:pPr defTabSz="685800">
              <a:defRPr b="1" sz="2200">
                <a:latin typeface="Trebuchet MS"/>
                <a:ea typeface="Trebuchet MS"/>
                <a:cs typeface="Trebuchet MS"/>
                <a:sym typeface="Trebuchet MS"/>
              </a:defRPr>
            </a:pPr>
            <a:r>
              <a:t>Decisions</a:t>
            </a:r>
          </a:p>
          <a:p>
            <a:pPr defTabSz="685800">
              <a:defRPr b="1" sz="2200">
                <a:latin typeface="Trebuchet MS"/>
                <a:ea typeface="Trebuchet MS"/>
                <a:cs typeface="Trebuchet MS"/>
                <a:sym typeface="Trebuchet MS"/>
              </a:defRPr>
            </a:pPr>
            <a:r>
              <a:t>Actions</a:t>
            </a:r>
          </a:p>
          <a:p>
            <a:pPr defTabSz="685800">
              <a:defRPr b="1" sz="2200">
                <a:latin typeface="Trebuchet MS"/>
                <a:ea typeface="Trebuchet MS"/>
                <a:cs typeface="Trebuchet MS"/>
                <a:sym typeface="Trebuchet MS"/>
              </a:defRPr>
            </a:pPr>
            <a:r>
              <a:t>Results</a:t>
            </a:r>
          </a:p>
          <a:p>
            <a:pPr defTabSz="685800">
              <a:defRPr b="1" sz="2200">
                <a:latin typeface="Trebuchet MS"/>
                <a:ea typeface="Trebuchet MS"/>
                <a:cs typeface="Trebuchet MS"/>
                <a:sym typeface="Trebuchet MS"/>
              </a:defRPr>
            </a:pPr>
            <a:r>
              <a:t>Creations</a:t>
            </a:r>
          </a:p>
        </p:txBody>
      </p:sp>
      <p:sp>
        <p:nvSpPr>
          <p:cNvPr id="598" name="Rectangle"/>
          <p:cNvSpPr/>
          <p:nvPr/>
        </p:nvSpPr>
        <p:spPr>
          <a:xfrm>
            <a:off x="2740405" y="264325"/>
            <a:ext cx="835567" cy="1946726"/>
          </a:xfrm>
          <a:prstGeom prst="rect">
            <a:avLst/>
          </a:prstGeom>
          <a:gradFill>
            <a:gsLst>
              <a:gs pos="0">
                <a:srgbClr val="70A6DB"/>
              </a:gs>
              <a:gs pos="50000">
                <a:srgbClr val="559BDB"/>
              </a:gs>
              <a:gs pos="100000">
                <a:srgbClr val="448AC9"/>
              </a:gs>
            </a:gsLst>
            <a:lin ang="5400000"/>
          </a:gradFill>
          <a:ln w="3175">
            <a:solidFill>
              <a:srgbClr val="5B9BD5"/>
            </a:solidFill>
            <a:miter/>
          </a:ln>
        </p:spPr>
        <p:txBody>
          <a:bodyPr lIns="34289" tIns="34289" rIns="34289" bIns="34289" anchor="ctr"/>
          <a:lstStyle/>
          <a:p>
            <a:pPr defTabSz="685800">
              <a:defRPr sz="1200">
                <a:solidFill>
                  <a:srgbClr val="FFFFFF"/>
                </a:solidFill>
                <a:latin typeface="Trebuchet MS"/>
                <a:ea typeface="Trebuchet MS"/>
                <a:cs typeface="Trebuchet MS"/>
                <a:sym typeface="Trebuchet MS"/>
              </a:defRPr>
            </a:pPr>
          </a:p>
        </p:txBody>
      </p:sp>
      <p:sp>
        <p:nvSpPr>
          <p:cNvPr id="599" name="Rectangle"/>
          <p:cNvSpPr/>
          <p:nvPr/>
        </p:nvSpPr>
        <p:spPr>
          <a:xfrm>
            <a:off x="3854830" y="264325"/>
            <a:ext cx="835567" cy="1946726"/>
          </a:xfrm>
          <a:prstGeom prst="rect">
            <a:avLst/>
          </a:prstGeom>
          <a:solidFill>
            <a:srgbClr val="4E1259"/>
          </a:solidFill>
          <a:ln w="12700">
            <a:miter lim="400000"/>
          </a:ln>
        </p:spPr>
        <p:txBody>
          <a:bodyPr lIns="34289" tIns="34289" rIns="34289" bIns="34289" anchor="ctr"/>
          <a:lstStyle/>
          <a:p>
            <a:pPr algn="ctr" defTabSz="685800">
              <a:defRPr sz="1200">
                <a:solidFill>
                  <a:srgbClr val="FFFFFF"/>
                </a:solidFill>
                <a:latin typeface="Trebuchet MS"/>
                <a:ea typeface="Trebuchet MS"/>
                <a:cs typeface="Trebuchet MS"/>
                <a:sym typeface="Trebuchet MS"/>
              </a:defRPr>
            </a:pPr>
          </a:p>
        </p:txBody>
      </p:sp>
      <p:sp>
        <p:nvSpPr>
          <p:cNvPr id="600" name="Rectangle"/>
          <p:cNvSpPr/>
          <p:nvPr/>
        </p:nvSpPr>
        <p:spPr>
          <a:xfrm>
            <a:off x="4955763" y="264325"/>
            <a:ext cx="835567" cy="1946726"/>
          </a:xfrm>
          <a:prstGeom prst="rect">
            <a:avLst/>
          </a:prstGeom>
          <a:solidFill>
            <a:srgbClr val="7030A0"/>
          </a:solidFill>
          <a:ln w="12700">
            <a:miter lim="400000"/>
          </a:ln>
        </p:spPr>
        <p:txBody>
          <a:bodyPr lIns="34289" tIns="34289" rIns="34289" bIns="34289" anchor="ctr"/>
          <a:lstStyle/>
          <a:p>
            <a:pPr algn="ctr" defTabSz="685800">
              <a:defRPr sz="1200">
                <a:solidFill>
                  <a:srgbClr val="FFFFFF"/>
                </a:solidFill>
                <a:latin typeface="Trebuchet MS"/>
                <a:ea typeface="Trebuchet MS"/>
                <a:cs typeface="Trebuchet MS"/>
                <a:sym typeface="Trebuchet MS"/>
              </a:defRPr>
            </a:pPr>
          </a:p>
        </p:txBody>
      </p:sp>
      <p:sp>
        <p:nvSpPr>
          <p:cNvPr id="601" name="Rectangle"/>
          <p:cNvSpPr/>
          <p:nvPr/>
        </p:nvSpPr>
        <p:spPr>
          <a:xfrm>
            <a:off x="7918039" y="264325"/>
            <a:ext cx="835566" cy="1946726"/>
          </a:xfrm>
          <a:prstGeom prst="rect">
            <a:avLst/>
          </a:prstGeom>
          <a:solidFill>
            <a:srgbClr val="615E9B"/>
          </a:solidFill>
          <a:ln w="12700">
            <a:miter lim="400000"/>
          </a:ln>
        </p:spPr>
        <p:txBody>
          <a:bodyPr lIns="34289" tIns="34289" rIns="34289" bIns="34289" anchor="ctr"/>
          <a:lstStyle/>
          <a:p>
            <a:pPr algn="ctr" defTabSz="685800">
              <a:defRPr sz="1200">
                <a:solidFill>
                  <a:srgbClr val="FFFFFF"/>
                </a:solidFill>
                <a:latin typeface="Trebuchet MS"/>
                <a:ea typeface="Trebuchet MS"/>
                <a:cs typeface="Trebuchet MS"/>
                <a:sym typeface="Trebuchet MS"/>
              </a:defRPr>
            </a:pPr>
          </a:p>
        </p:txBody>
      </p:sp>
      <p:sp>
        <p:nvSpPr>
          <p:cNvPr id="602" name="…"/>
          <p:cNvSpPr/>
          <p:nvPr/>
        </p:nvSpPr>
        <p:spPr>
          <a:xfrm>
            <a:off x="6514850" y="727148"/>
            <a:ext cx="678181" cy="1008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6400">
                <a:latin typeface="Trebuchet MS"/>
                <a:ea typeface="Trebuchet MS"/>
                <a:cs typeface="Trebuchet MS"/>
                <a:sym typeface="Trebuchet MS"/>
              </a:defRPr>
            </a:lvl1pPr>
          </a:lstStyle>
          <a:p>
            <a:pPr/>
            <a:r>
              <a:t>…</a:t>
            </a:r>
          </a:p>
        </p:txBody>
      </p:sp>
      <p:sp>
        <p:nvSpPr>
          <p:cNvPr id="603" name="Applications"/>
          <p:cNvSpPr/>
          <p:nvPr/>
        </p:nvSpPr>
        <p:spPr>
          <a:xfrm rot="16200000">
            <a:off x="2430272" y="1098034"/>
            <a:ext cx="1471708" cy="3606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2000">
                <a:solidFill>
                  <a:srgbClr val="FFFFFF"/>
                </a:solidFill>
                <a:latin typeface="Trebuchet MS"/>
                <a:ea typeface="Trebuchet MS"/>
                <a:cs typeface="Trebuchet MS"/>
                <a:sym typeface="Trebuchet MS"/>
              </a:defRPr>
            </a:lvl1pPr>
          </a:lstStyle>
          <a:p>
            <a:pPr/>
            <a:r>
              <a:t>Applications</a:t>
            </a:r>
          </a:p>
        </p:txBody>
      </p:sp>
      <p:sp>
        <p:nvSpPr>
          <p:cNvPr id="604" name="Dashboards"/>
          <p:cNvSpPr/>
          <p:nvPr/>
        </p:nvSpPr>
        <p:spPr>
          <a:xfrm rot="16200000">
            <a:off x="3583058" y="1093532"/>
            <a:ext cx="1366411" cy="3606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2000">
                <a:solidFill>
                  <a:srgbClr val="FFFFFF"/>
                </a:solidFill>
                <a:latin typeface="Trebuchet MS"/>
                <a:ea typeface="Trebuchet MS"/>
                <a:cs typeface="Trebuchet MS"/>
                <a:sym typeface="Trebuchet MS"/>
              </a:defRPr>
            </a:lvl1pPr>
          </a:lstStyle>
          <a:p>
            <a:pPr/>
            <a:r>
              <a:t>Dashboards</a:t>
            </a:r>
          </a:p>
        </p:txBody>
      </p:sp>
      <p:sp>
        <p:nvSpPr>
          <p:cNvPr id="605" name="Notebooks"/>
          <p:cNvSpPr/>
          <p:nvPr/>
        </p:nvSpPr>
        <p:spPr>
          <a:xfrm rot="16200000">
            <a:off x="4735212" y="1097129"/>
            <a:ext cx="1263969" cy="3606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2000">
                <a:solidFill>
                  <a:srgbClr val="FFFFFF"/>
                </a:solidFill>
                <a:latin typeface="Trebuchet MS"/>
                <a:ea typeface="Trebuchet MS"/>
                <a:cs typeface="Trebuchet MS"/>
                <a:sym typeface="Trebuchet MS"/>
              </a:defRPr>
            </a:lvl1pPr>
          </a:lstStyle>
          <a:p>
            <a:pPr/>
            <a:r>
              <a:t>Notebooks</a:t>
            </a:r>
          </a:p>
        </p:txBody>
      </p:sp>
      <p:sp>
        <p:nvSpPr>
          <p:cNvPr id="606" name="MicroServices"/>
          <p:cNvSpPr/>
          <p:nvPr/>
        </p:nvSpPr>
        <p:spPr>
          <a:xfrm rot="16200000">
            <a:off x="7520444" y="1009854"/>
            <a:ext cx="1618056" cy="360681"/>
          </a:xfrm>
          <a:prstGeom prst="rect">
            <a:avLst/>
          </a:prstGeom>
          <a:solidFill>
            <a:srgbClr val="615E9B"/>
          </a:solidFill>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lgn="ctr" defTabSz="685800">
              <a:defRPr sz="2000">
                <a:solidFill>
                  <a:srgbClr val="FFFFFF"/>
                </a:solidFill>
                <a:latin typeface="Trebuchet MS"/>
                <a:ea typeface="Trebuchet MS"/>
                <a:cs typeface="Trebuchet MS"/>
                <a:sym typeface="Trebuchet MS"/>
              </a:defRPr>
            </a:lvl1pPr>
          </a:lstStyle>
          <a:p>
            <a:pPr/>
            <a:r>
              <a:t>MicroServices</a:t>
            </a:r>
          </a:p>
        </p:txBody>
      </p:sp>
      <p:sp>
        <p:nvSpPr>
          <p:cNvPr id="607" name="HDFS"/>
          <p:cNvSpPr/>
          <p:nvPr/>
        </p:nvSpPr>
        <p:spPr>
          <a:xfrm>
            <a:off x="2591310" y="4495884"/>
            <a:ext cx="427753"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HDFS</a:t>
            </a:r>
          </a:p>
        </p:txBody>
      </p:sp>
      <p:sp>
        <p:nvSpPr>
          <p:cNvPr id="608" name="Oracle"/>
          <p:cNvSpPr/>
          <p:nvPr/>
        </p:nvSpPr>
        <p:spPr>
          <a:xfrm>
            <a:off x="3518948" y="4495884"/>
            <a:ext cx="526798"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Oracle</a:t>
            </a:r>
          </a:p>
        </p:txBody>
      </p:sp>
      <p:sp>
        <p:nvSpPr>
          <p:cNvPr id="609" name="Teradata"/>
          <p:cNvSpPr/>
          <p:nvPr/>
        </p:nvSpPr>
        <p:spPr>
          <a:xfrm>
            <a:off x="4416680" y="4516549"/>
            <a:ext cx="678677"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Teradata</a:t>
            </a:r>
          </a:p>
        </p:txBody>
      </p:sp>
      <p:sp>
        <p:nvSpPr>
          <p:cNvPr id="610" name="Cassandra"/>
          <p:cNvSpPr/>
          <p:nvPr/>
        </p:nvSpPr>
        <p:spPr>
          <a:xfrm>
            <a:off x="6376284" y="4495884"/>
            <a:ext cx="763435"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Cassandra</a:t>
            </a:r>
          </a:p>
        </p:txBody>
      </p:sp>
      <p:sp>
        <p:nvSpPr>
          <p:cNvPr id="611" name="S3"/>
          <p:cNvSpPr/>
          <p:nvPr/>
        </p:nvSpPr>
        <p:spPr>
          <a:xfrm>
            <a:off x="7547255" y="4495884"/>
            <a:ext cx="234500"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S3</a:t>
            </a:r>
          </a:p>
        </p:txBody>
      </p:sp>
      <p:sp>
        <p:nvSpPr>
          <p:cNvPr id="612" name="Flat Files"/>
          <p:cNvSpPr/>
          <p:nvPr/>
        </p:nvSpPr>
        <p:spPr>
          <a:xfrm>
            <a:off x="8196528" y="4495884"/>
            <a:ext cx="705838"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a:latin typeface="Trebuchet MS"/>
                <a:ea typeface="Trebuchet MS"/>
                <a:cs typeface="Trebuchet MS"/>
                <a:sym typeface="Trebuchet MS"/>
              </a:defRPr>
            </a:lvl1pPr>
          </a:lstStyle>
          <a:p>
            <a:pPr/>
            <a:r>
              <a:t>Flat Files</a:t>
            </a:r>
          </a:p>
        </p:txBody>
      </p:sp>
      <p:sp>
        <p:nvSpPr>
          <p:cNvPr id="613" name="Virtual Data Lake / Data Catalogue"/>
          <p:cNvSpPr/>
          <p:nvPr/>
        </p:nvSpPr>
        <p:spPr>
          <a:xfrm>
            <a:off x="2416809" y="3333615"/>
            <a:ext cx="6506693" cy="396719"/>
          </a:xfrm>
          <a:prstGeom prst="roundRect">
            <a:avLst>
              <a:gd name="adj" fmla="val 36014"/>
            </a:avLst>
          </a:prstGeom>
          <a:solidFill>
            <a:srgbClr val="ED7D31"/>
          </a:solidFill>
          <a:ln w="3175">
            <a:solidFill>
              <a:srgbClr val="AD5B24"/>
            </a:solidFill>
            <a:miter/>
          </a:ln>
          <a:extLst>
            <a:ext uri="{C572A759-6A51-4108-AA02-DFA0A04FC94B}">
              <ma14:wrappingTextBoxFlag xmlns:ma14="http://schemas.microsoft.com/office/mac/drawingml/2011/main" val="1"/>
            </a:ext>
          </a:extLst>
        </p:spPr>
        <p:txBody>
          <a:bodyPr lIns="34289" tIns="34289" rIns="34289" bIns="34289" anchor="ctr"/>
          <a:lstStyle>
            <a:lvl1pPr algn="ctr" defTabSz="685800">
              <a:defRPr b="1" sz="1400">
                <a:solidFill>
                  <a:srgbClr val="FFFFFF"/>
                </a:solidFill>
                <a:latin typeface="Trebuchet MS"/>
                <a:ea typeface="Trebuchet MS"/>
                <a:cs typeface="Trebuchet MS"/>
                <a:sym typeface="Trebuchet MS"/>
              </a:defRPr>
            </a:lvl1pPr>
          </a:lstStyle>
          <a:p>
            <a:pPr/>
            <a:r>
              <a:t>Virtual Data Lake / Data Catalogue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Body"/>
          <p:cNvSpPr/>
          <p:nvPr>
            <p:ph type="body" idx="1"/>
          </p:nvPr>
        </p:nvSpPr>
        <p:spPr>
          <a:prstGeom prst="rect">
            <a:avLst/>
          </a:prstGeom>
        </p:spPr>
        <p:txBody>
          <a:bodyPr/>
          <a:lstStyle/>
          <a:p>
            <a:pPr/>
          </a:p>
        </p:txBody>
      </p:sp>
      <p:sp>
        <p:nvSpPr>
          <p:cNvPr id="616" name="Title"/>
          <p:cNvSpPr/>
          <p:nvPr>
            <p:ph type="title"/>
          </p:nvPr>
        </p:nvSpPr>
        <p:spPr>
          <a:prstGeom prst="rect">
            <a:avLst/>
          </a:prstGeom>
        </p:spPr>
        <p:txBody>
          <a:bodyPr/>
          <a:lstStyle/>
          <a:p>
            <a:pPr/>
          </a:p>
        </p:txBody>
      </p:sp>
      <p:sp>
        <p:nvSpPr>
          <p:cNvPr id="617" name="Rectangle"/>
          <p:cNvSpPr/>
          <p:nvPr>
            <p:ph type="body" idx="13"/>
          </p:nvPr>
        </p:nvSpPr>
        <p:spPr>
          <a:prstGeom prst="rect">
            <a:avLst/>
          </a:prstGeom>
        </p:spPr>
        <p:txBody>
          <a:bodyPr/>
          <a:lstStyle/>
          <a:p>
            <a:pPr indent="-256031"/>
          </a:p>
        </p:txBody>
      </p:sp>
      <p:pic>
        <p:nvPicPr>
          <p:cNvPr id="618" name="Picture 3" descr="Picture 3"/>
          <p:cNvPicPr>
            <a:picLocks noChangeAspect="1"/>
          </p:cNvPicPr>
          <p:nvPr/>
        </p:nvPicPr>
        <p:blipFill>
          <a:blip r:embed="rId3">
            <a:extLst/>
          </a:blip>
          <a:stretch>
            <a:fillRect/>
          </a:stretch>
        </p:blipFill>
        <p:spPr>
          <a:xfrm>
            <a:off x="0" y="-2"/>
            <a:ext cx="9144000" cy="515404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TextBox 7"/>
          <p:cNvSpPr/>
          <p:nvPr>
            <p:ph type="sldNum" sz="quarter" idx="2"/>
          </p:nvPr>
        </p:nvSpPr>
        <p:spPr>
          <a:xfrm>
            <a:off x="8725414" y="4821173"/>
            <a:ext cx="245403"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3" name="Picture 62" descr="Picture 62"/>
          <p:cNvPicPr>
            <a:picLocks noChangeAspect="1"/>
          </p:cNvPicPr>
          <p:nvPr/>
        </p:nvPicPr>
        <p:blipFill>
          <a:blip r:embed="rId3">
            <a:extLst/>
          </a:blip>
          <a:srcRect l="0" t="0" r="72887" b="8464"/>
          <a:stretch>
            <a:fillRect/>
          </a:stretch>
        </p:blipFill>
        <p:spPr>
          <a:xfrm>
            <a:off x="5483050" y="1172670"/>
            <a:ext cx="319817" cy="320041"/>
          </a:xfrm>
          <a:prstGeom prst="rect">
            <a:avLst/>
          </a:prstGeom>
          <a:ln w="12700">
            <a:miter lim="400000"/>
          </a:ln>
        </p:spPr>
      </p:pic>
      <p:pic>
        <p:nvPicPr>
          <p:cNvPr id="624" name="Picture 63" descr="Picture 63"/>
          <p:cNvPicPr>
            <a:picLocks noChangeAspect="1"/>
          </p:cNvPicPr>
          <p:nvPr/>
        </p:nvPicPr>
        <p:blipFill>
          <a:blip r:embed="rId4">
            <a:extLst/>
          </a:blip>
          <a:stretch>
            <a:fillRect/>
          </a:stretch>
        </p:blipFill>
        <p:spPr>
          <a:xfrm>
            <a:off x="7831046" y="1597595"/>
            <a:ext cx="329992" cy="250339"/>
          </a:xfrm>
          <a:prstGeom prst="rect">
            <a:avLst/>
          </a:prstGeom>
          <a:ln w="12700">
            <a:miter lim="400000"/>
          </a:ln>
        </p:spPr>
      </p:pic>
      <p:grpSp>
        <p:nvGrpSpPr>
          <p:cNvPr id="632" name="Group 82"/>
          <p:cNvGrpSpPr/>
          <p:nvPr/>
        </p:nvGrpSpPr>
        <p:grpSpPr>
          <a:xfrm>
            <a:off x="4966463" y="1682618"/>
            <a:ext cx="1054349" cy="1788361"/>
            <a:chOff x="0" y="0"/>
            <a:chExt cx="1054348" cy="1788359"/>
          </a:xfrm>
        </p:grpSpPr>
        <p:grpSp>
          <p:nvGrpSpPr>
            <p:cNvPr id="627" name="Rectangle 83"/>
            <p:cNvGrpSpPr/>
            <p:nvPr/>
          </p:nvGrpSpPr>
          <p:grpSpPr>
            <a:xfrm>
              <a:off x="-1" y="-1"/>
              <a:ext cx="1054350" cy="1788361"/>
              <a:chOff x="0" y="0"/>
              <a:chExt cx="1054348" cy="1788359"/>
            </a:xfrm>
          </p:grpSpPr>
          <p:sp>
            <p:nvSpPr>
              <p:cNvPr id="625" name="Rectangle"/>
              <p:cNvSpPr/>
              <p:nvPr/>
            </p:nvSpPr>
            <p:spPr>
              <a:xfrm>
                <a:off x="-1" y="-1"/>
                <a:ext cx="1054350" cy="1788361"/>
              </a:xfrm>
              <a:prstGeom prst="rect">
                <a:avLst/>
              </a:prstGeom>
              <a:solidFill>
                <a:srgbClr val="D5F4D0"/>
              </a:solidFill>
              <a:ln w="12700" cap="flat">
                <a:noFill/>
                <a:miter lim="400000"/>
              </a:ln>
              <a:effectLst/>
            </p:spPr>
            <p:txBody>
              <a:bodyPr wrap="square" lIns="45719" tIns="45719" rIns="45719" bIns="45719" numCol="1" anchor="t">
                <a:noAutofit/>
              </a:bodyPr>
              <a:lstStyle/>
              <a:p>
                <a:pPr algn="ctr">
                  <a:defRPr b="1" sz="1600">
                    <a:solidFill>
                      <a:srgbClr val="262626"/>
                    </a:solidFill>
                    <a:latin typeface="Arial"/>
                    <a:ea typeface="Arial"/>
                    <a:cs typeface="Arial"/>
                    <a:sym typeface="Arial"/>
                  </a:defRPr>
                </a:pPr>
              </a:p>
            </p:txBody>
          </p:sp>
          <p:sp>
            <p:nvSpPr>
              <p:cNvPr id="626" name="A"/>
              <p:cNvSpPr/>
              <p:nvPr/>
            </p:nvSpPr>
            <p:spPr>
              <a:xfrm>
                <a:off x="-1" y="-1"/>
                <a:ext cx="1054350" cy="313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1600">
                    <a:solidFill>
                      <a:srgbClr val="262626"/>
                    </a:solidFill>
                    <a:latin typeface="Arial"/>
                    <a:ea typeface="Arial"/>
                    <a:cs typeface="Arial"/>
                    <a:sym typeface="Arial"/>
                  </a:defRPr>
                </a:lvl1pPr>
              </a:lstStyle>
              <a:p>
                <a:pPr/>
                <a:r>
                  <a:t>A</a:t>
                </a:r>
              </a:p>
            </p:txBody>
          </p:sp>
        </p:grpSp>
        <p:grpSp>
          <p:nvGrpSpPr>
            <p:cNvPr id="630" name="Rectangle 84"/>
            <p:cNvGrpSpPr/>
            <p:nvPr/>
          </p:nvGrpSpPr>
          <p:grpSpPr>
            <a:xfrm>
              <a:off x="66328" y="1317217"/>
              <a:ext cx="909030" cy="379072"/>
              <a:chOff x="0" y="0"/>
              <a:chExt cx="909029" cy="379070"/>
            </a:xfrm>
          </p:grpSpPr>
          <p:sp>
            <p:nvSpPr>
              <p:cNvPr id="628" name="Rectangle"/>
              <p:cNvSpPr/>
              <p:nvPr/>
            </p:nvSpPr>
            <p:spPr>
              <a:xfrm>
                <a:off x="-1" y="0"/>
                <a:ext cx="909031" cy="379071"/>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sp>
            <p:nvSpPr>
              <p:cNvPr id="629" name="Python v2.7"/>
              <p:cNvSpPr/>
              <p:nvPr/>
            </p:nvSpPr>
            <p:spPr>
              <a:xfrm>
                <a:off x="-1" y="57408"/>
                <a:ext cx="909031"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586068"/>
                    </a:solidFill>
                    <a:latin typeface="Arial"/>
                    <a:ea typeface="Arial"/>
                    <a:cs typeface="Arial"/>
                    <a:sym typeface="Arial"/>
                  </a:defRPr>
                </a:lvl1pPr>
              </a:lstStyle>
              <a:p>
                <a:pPr/>
                <a:r>
                  <a:t>Python v2.7</a:t>
                </a:r>
              </a:p>
            </p:txBody>
          </p:sp>
        </p:grpSp>
        <p:sp>
          <p:nvSpPr>
            <p:cNvPr id="631" name="Rectangle 86"/>
            <p:cNvSpPr/>
            <p:nvPr/>
          </p:nvSpPr>
          <p:spPr>
            <a:xfrm>
              <a:off x="57373" y="401986"/>
              <a:ext cx="917984"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grpSp>
      <p:sp>
        <p:nvSpPr>
          <p:cNvPr id="633" name="Title 1"/>
          <p:cNvSpPr/>
          <p:nvPr/>
        </p:nvSpPr>
        <p:spPr>
          <a:xfrm>
            <a:off x="530350" y="466662"/>
            <a:ext cx="8513620" cy="6411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90000"/>
              </a:lnSpc>
              <a:defRPr b="1" sz="3900">
                <a:solidFill>
                  <a:schemeClr val="accent2"/>
                </a:solidFill>
                <a:latin typeface="Arial"/>
                <a:ea typeface="Arial"/>
                <a:cs typeface="Arial"/>
                <a:sym typeface="Arial"/>
              </a:defRPr>
            </a:lvl1pPr>
          </a:lstStyle>
          <a:p>
            <a:pPr/>
            <a:r>
              <a:t>Conda Sandboxing Technology</a:t>
            </a:r>
          </a:p>
        </p:txBody>
      </p:sp>
      <p:grpSp>
        <p:nvGrpSpPr>
          <p:cNvPr id="647" name="Group 88"/>
          <p:cNvGrpSpPr/>
          <p:nvPr/>
        </p:nvGrpSpPr>
        <p:grpSpPr>
          <a:xfrm>
            <a:off x="6261170" y="1174054"/>
            <a:ext cx="1034953" cy="2311420"/>
            <a:chOff x="0" y="0"/>
            <a:chExt cx="1034952" cy="2311418"/>
          </a:xfrm>
        </p:grpSpPr>
        <p:grpSp>
          <p:nvGrpSpPr>
            <p:cNvPr id="636" name="Rectangle 89"/>
            <p:cNvGrpSpPr/>
            <p:nvPr/>
          </p:nvGrpSpPr>
          <p:grpSpPr>
            <a:xfrm>
              <a:off x="-1" y="-1"/>
              <a:ext cx="1034954" cy="2311420"/>
              <a:chOff x="0" y="0"/>
              <a:chExt cx="1034952" cy="2311418"/>
            </a:xfrm>
          </p:grpSpPr>
          <p:sp>
            <p:nvSpPr>
              <p:cNvPr id="634" name="Rectangle"/>
              <p:cNvSpPr/>
              <p:nvPr/>
            </p:nvSpPr>
            <p:spPr>
              <a:xfrm>
                <a:off x="-1" y="0"/>
                <a:ext cx="1034954" cy="2311419"/>
              </a:xfrm>
              <a:prstGeom prst="rect">
                <a:avLst/>
              </a:prstGeom>
              <a:solidFill>
                <a:srgbClr val="D5F4D0"/>
              </a:solidFill>
              <a:ln w="12700" cap="flat">
                <a:noFill/>
                <a:miter lim="400000"/>
              </a:ln>
              <a:effectLst/>
            </p:spPr>
            <p:txBody>
              <a:bodyPr wrap="square" lIns="45719" tIns="45719" rIns="45719" bIns="45719" numCol="1" anchor="t">
                <a:noAutofit/>
              </a:bodyPr>
              <a:lstStyle/>
              <a:p>
                <a:pPr algn="ctr">
                  <a:defRPr b="1" sz="1600">
                    <a:solidFill>
                      <a:srgbClr val="262626"/>
                    </a:solidFill>
                    <a:latin typeface="Arial"/>
                    <a:ea typeface="Arial"/>
                    <a:cs typeface="Arial"/>
                    <a:sym typeface="Arial"/>
                  </a:defRPr>
                </a:pPr>
              </a:p>
            </p:txBody>
          </p:sp>
          <p:sp>
            <p:nvSpPr>
              <p:cNvPr id="635" name="B"/>
              <p:cNvSpPr/>
              <p:nvPr/>
            </p:nvSpPr>
            <p:spPr>
              <a:xfrm>
                <a:off x="-1" y="0"/>
                <a:ext cx="1034954"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1600">
                    <a:solidFill>
                      <a:srgbClr val="262626"/>
                    </a:solidFill>
                    <a:latin typeface="Arial"/>
                    <a:ea typeface="Arial"/>
                    <a:cs typeface="Arial"/>
                    <a:sym typeface="Arial"/>
                  </a:defRPr>
                </a:lvl1pPr>
              </a:lstStyle>
              <a:p>
                <a:pPr/>
                <a:r>
                  <a:t>B</a:t>
                </a:r>
              </a:p>
            </p:txBody>
          </p:sp>
        </p:grpSp>
        <p:grpSp>
          <p:nvGrpSpPr>
            <p:cNvPr id="639" name="Rectangle 90"/>
            <p:cNvGrpSpPr/>
            <p:nvPr/>
          </p:nvGrpSpPr>
          <p:grpSpPr>
            <a:xfrm>
              <a:off x="96091" y="1801242"/>
              <a:ext cx="860611" cy="442055"/>
              <a:chOff x="0" y="0"/>
              <a:chExt cx="860609" cy="442054"/>
            </a:xfrm>
          </p:grpSpPr>
          <p:sp>
            <p:nvSpPr>
              <p:cNvPr id="637" name="Rectangle"/>
              <p:cNvSpPr/>
              <p:nvPr/>
            </p:nvSpPr>
            <p:spPr>
              <a:xfrm>
                <a:off x="0" y="31491"/>
                <a:ext cx="860610"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sp>
            <p:nvSpPr>
              <p:cNvPr id="638" name="Python v3.4"/>
              <p:cNvSpPr/>
              <p:nvPr/>
            </p:nvSpPr>
            <p:spPr>
              <a:xfrm>
                <a:off x="0" y="-1"/>
                <a:ext cx="860610"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586068"/>
                    </a:solidFill>
                    <a:latin typeface="Arial"/>
                    <a:ea typeface="Arial"/>
                    <a:cs typeface="Arial"/>
                    <a:sym typeface="Arial"/>
                  </a:defRPr>
                </a:lvl1pPr>
              </a:lstStyle>
              <a:p>
                <a:pPr/>
                <a:r>
                  <a:t>Python v3.4</a:t>
                </a:r>
              </a:p>
            </p:txBody>
          </p:sp>
        </p:grpSp>
        <p:grpSp>
          <p:nvGrpSpPr>
            <p:cNvPr id="642" name="Rectangle 91"/>
            <p:cNvGrpSpPr/>
            <p:nvPr/>
          </p:nvGrpSpPr>
          <p:grpSpPr>
            <a:xfrm>
              <a:off x="96091" y="1338107"/>
              <a:ext cx="860611" cy="442055"/>
              <a:chOff x="0" y="0"/>
              <a:chExt cx="860609" cy="442054"/>
            </a:xfrm>
          </p:grpSpPr>
          <p:sp>
            <p:nvSpPr>
              <p:cNvPr id="640" name="Rectangle"/>
              <p:cNvSpPr/>
              <p:nvPr/>
            </p:nvSpPr>
            <p:spPr>
              <a:xfrm>
                <a:off x="0" y="31491"/>
                <a:ext cx="860610"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sp>
            <p:nvSpPr>
              <p:cNvPr id="641" name="Pandas…"/>
              <p:cNvSpPr/>
              <p:nvPr/>
            </p:nvSpPr>
            <p:spPr>
              <a:xfrm>
                <a:off x="0" y="-1"/>
                <a:ext cx="860610"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586068"/>
                    </a:solidFill>
                    <a:latin typeface="Arial"/>
                    <a:ea typeface="Arial"/>
                    <a:cs typeface="Arial"/>
                    <a:sym typeface="Arial"/>
                  </a:defRPr>
                </a:pPr>
                <a:r>
                  <a:t>Pandas </a:t>
                </a:r>
                <a:endParaRPr>
                  <a:solidFill>
                    <a:srgbClr val="FFFFFF"/>
                  </a:solidFill>
                </a:endParaRPr>
              </a:p>
              <a:p>
                <a:pPr algn="ctr">
                  <a:defRPr sz="1200">
                    <a:solidFill>
                      <a:srgbClr val="586068"/>
                    </a:solidFill>
                    <a:latin typeface="Arial"/>
                    <a:ea typeface="Arial"/>
                    <a:cs typeface="Arial"/>
                    <a:sym typeface="Arial"/>
                  </a:defRPr>
                </a:pPr>
                <a:r>
                  <a:t>v0.18</a:t>
                </a:r>
              </a:p>
            </p:txBody>
          </p:sp>
        </p:grpSp>
        <p:sp>
          <p:nvSpPr>
            <p:cNvPr id="643" name="Rectangle 92"/>
            <p:cNvSpPr/>
            <p:nvPr/>
          </p:nvSpPr>
          <p:spPr>
            <a:xfrm>
              <a:off x="96091" y="905062"/>
              <a:ext cx="860611"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grpSp>
          <p:nvGrpSpPr>
            <p:cNvPr id="646" name="Rectangle 93"/>
            <p:cNvGrpSpPr/>
            <p:nvPr/>
          </p:nvGrpSpPr>
          <p:grpSpPr>
            <a:xfrm>
              <a:off x="96091" y="459768"/>
              <a:ext cx="860611" cy="379072"/>
              <a:chOff x="0" y="0"/>
              <a:chExt cx="860609" cy="379070"/>
            </a:xfrm>
          </p:grpSpPr>
          <p:sp>
            <p:nvSpPr>
              <p:cNvPr id="644" name="Rectangle"/>
              <p:cNvSpPr/>
              <p:nvPr/>
            </p:nvSpPr>
            <p:spPr>
              <a:xfrm>
                <a:off x="0" y="0"/>
                <a:ext cx="860610" cy="379071"/>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p>
            </p:txBody>
          </p:sp>
          <p:sp>
            <p:nvSpPr>
              <p:cNvPr id="645" name="Jupyter"/>
              <p:cNvSpPr/>
              <p:nvPr/>
            </p:nvSpPr>
            <p:spPr>
              <a:xfrm>
                <a:off x="0" y="57408"/>
                <a:ext cx="860610"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586068"/>
                    </a:solidFill>
                    <a:latin typeface="Arial"/>
                    <a:ea typeface="Arial"/>
                    <a:cs typeface="Arial"/>
                    <a:sym typeface="Arial"/>
                  </a:defRPr>
                </a:lvl1pPr>
              </a:lstStyle>
              <a:p>
                <a:pPr/>
                <a:r>
                  <a:t>Jupyter</a:t>
                </a:r>
              </a:p>
            </p:txBody>
          </p:sp>
        </p:grpSp>
      </p:grpSp>
      <p:grpSp>
        <p:nvGrpSpPr>
          <p:cNvPr id="657" name="Group 94"/>
          <p:cNvGrpSpPr/>
          <p:nvPr/>
        </p:nvGrpSpPr>
        <p:grpSpPr>
          <a:xfrm>
            <a:off x="7536481" y="2110400"/>
            <a:ext cx="1069989" cy="1375075"/>
            <a:chOff x="0" y="0"/>
            <a:chExt cx="1069987" cy="1375074"/>
          </a:xfrm>
        </p:grpSpPr>
        <p:grpSp>
          <p:nvGrpSpPr>
            <p:cNvPr id="650" name="Rectangle 95"/>
            <p:cNvGrpSpPr/>
            <p:nvPr/>
          </p:nvGrpSpPr>
          <p:grpSpPr>
            <a:xfrm>
              <a:off x="0" y="-1"/>
              <a:ext cx="1069988" cy="1375076"/>
              <a:chOff x="0" y="0"/>
              <a:chExt cx="1069987" cy="1375074"/>
            </a:xfrm>
          </p:grpSpPr>
          <p:sp>
            <p:nvSpPr>
              <p:cNvPr id="648" name="Rectangle"/>
              <p:cNvSpPr/>
              <p:nvPr/>
            </p:nvSpPr>
            <p:spPr>
              <a:xfrm>
                <a:off x="0" y="-1"/>
                <a:ext cx="1069988" cy="1375076"/>
              </a:xfrm>
              <a:prstGeom prst="rect">
                <a:avLst/>
              </a:prstGeom>
              <a:solidFill>
                <a:srgbClr val="D5F4D0"/>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p>
            </p:txBody>
          </p:sp>
          <p:sp>
            <p:nvSpPr>
              <p:cNvPr id="649" name="C"/>
              <p:cNvSpPr/>
              <p:nvPr/>
            </p:nvSpPr>
            <p:spPr>
              <a:xfrm>
                <a:off x="0" y="-1"/>
                <a:ext cx="1069988" cy="313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1600">
                    <a:solidFill>
                      <a:srgbClr val="262626"/>
                    </a:solidFill>
                    <a:latin typeface="Arial"/>
                    <a:ea typeface="Arial"/>
                    <a:cs typeface="Arial"/>
                    <a:sym typeface="Arial"/>
                  </a:defRPr>
                </a:lvl1pPr>
              </a:lstStyle>
              <a:p>
                <a:pPr/>
                <a:r>
                  <a:t>C</a:t>
                </a:r>
              </a:p>
            </p:txBody>
          </p:sp>
        </p:grpSp>
        <p:grpSp>
          <p:nvGrpSpPr>
            <p:cNvPr id="653" name="Rectangle 96"/>
            <p:cNvGrpSpPr/>
            <p:nvPr/>
          </p:nvGrpSpPr>
          <p:grpSpPr>
            <a:xfrm>
              <a:off x="72380" y="912095"/>
              <a:ext cx="918000" cy="379072"/>
              <a:chOff x="0" y="0"/>
              <a:chExt cx="917999" cy="379070"/>
            </a:xfrm>
          </p:grpSpPr>
          <p:sp>
            <p:nvSpPr>
              <p:cNvPr id="651" name="Rectangle"/>
              <p:cNvSpPr/>
              <p:nvPr/>
            </p:nvSpPr>
            <p:spPr>
              <a:xfrm>
                <a:off x="0" y="0"/>
                <a:ext cx="918000" cy="379071"/>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p>
            </p:txBody>
          </p:sp>
          <p:sp>
            <p:nvSpPr>
              <p:cNvPr id="652" name="R"/>
              <p:cNvSpPr/>
              <p:nvPr/>
            </p:nvSpPr>
            <p:spPr>
              <a:xfrm>
                <a:off x="0" y="57408"/>
                <a:ext cx="918000"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586068"/>
                    </a:solidFill>
                    <a:latin typeface="Arial"/>
                    <a:ea typeface="Arial"/>
                    <a:cs typeface="Arial"/>
                    <a:sym typeface="Arial"/>
                  </a:defRPr>
                </a:lvl1pPr>
              </a:lstStyle>
              <a:p>
                <a:pPr/>
                <a:r>
                  <a:t>R</a:t>
                </a:r>
              </a:p>
            </p:txBody>
          </p:sp>
        </p:grpSp>
        <p:grpSp>
          <p:nvGrpSpPr>
            <p:cNvPr id="656" name="Rectangle 97"/>
            <p:cNvGrpSpPr/>
            <p:nvPr/>
          </p:nvGrpSpPr>
          <p:grpSpPr>
            <a:xfrm>
              <a:off x="72379" y="417626"/>
              <a:ext cx="918376" cy="442055"/>
              <a:chOff x="0" y="0"/>
              <a:chExt cx="918375" cy="442054"/>
            </a:xfrm>
          </p:grpSpPr>
          <p:sp>
            <p:nvSpPr>
              <p:cNvPr id="654" name="Rectangle"/>
              <p:cNvSpPr/>
              <p:nvPr/>
            </p:nvSpPr>
            <p:spPr>
              <a:xfrm>
                <a:off x="0" y="31491"/>
                <a:ext cx="918376"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p>
            </p:txBody>
          </p:sp>
          <p:sp>
            <p:nvSpPr>
              <p:cNvPr id="655" name="R Essentials"/>
              <p:cNvSpPr/>
              <p:nvPr/>
            </p:nvSpPr>
            <p:spPr>
              <a:xfrm>
                <a:off x="0" y="-1"/>
                <a:ext cx="918376"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586068"/>
                    </a:solidFill>
                    <a:latin typeface="Arial"/>
                    <a:ea typeface="Arial"/>
                    <a:cs typeface="Arial"/>
                    <a:sym typeface="Arial"/>
                  </a:defRPr>
                </a:lvl1pPr>
              </a:lstStyle>
              <a:p>
                <a:pPr/>
                <a:r>
                  <a:t>R Essentials</a:t>
                </a:r>
              </a:p>
            </p:txBody>
          </p:sp>
        </p:grpSp>
      </p:grpSp>
      <p:grpSp>
        <p:nvGrpSpPr>
          <p:cNvPr id="662" name="Group 98"/>
          <p:cNvGrpSpPr/>
          <p:nvPr/>
        </p:nvGrpSpPr>
        <p:grpSpPr>
          <a:xfrm>
            <a:off x="4968664" y="3589442"/>
            <a:ext cx="3637806" cy="998422"/>
            <a:chOff x="0" y="0"/>
            <a:chExt cx="3637805" cy="998421"/>
          </a:xfrm>
        </p:grpSpPr>
        <p:grpSp>
          <p:nvGrpSpPr>
            <p:cNvPr id="660" name="Rectangle 99"/>
            <p:cNvGrpSpPr/>
            <p:nvPr/>
          </p:nvGrpSpPr>
          <p:grpSpPr>
            <a:xfrm>
              <a:off x="-1" y="0"/>
              <a:ext cx="3637807" cy="477926"/>
              <a:chOff x="0" y="0"/>
              <a:chExt cx="3637805" cy="477924"/>
            </a:xfrm>
          </p:grpSpPr>
          <p:sp>
            <p:nvSpPr>
              <p:cNvPr id="658" name="Rectangle"/>
              <p:cNvSpPr/>
              <p:nvPr/>
            </p:nvSpPr>
            <p:spPr>
              <a:xfrm>
                <a:off x="-1" y="0"/>
                <a:ext cx="3637807" cy="477925"/>
              </a:xfrm>
              <a:prstGeom prst="rect">
                <a:avLst/>
              </a:prstGeom>
              <a:noFill/>
              <a:ln w="15875" cap="flat">
                <a:solidFill>
                  <a:srgbClr val="3BAD26"/>
                </a:solidFill>
                <a:prstDash val="solid"/>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p>
            </p:txBody>
          </p:sp>
          <p:sp>
            <p:nvSpPr>
              <p:cNvPr id="659" name="conda"/>
              <p:cNvSpPr/>
              <p:nvPr/>
            </p:nvSpPr>
            <p:spPr>
              <a:xfrm>
                <a:off x="-1" y="82266"/>
                <a:ext cx="3637807"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2"/>
                    </a:solidFill>
                    <a:latin typeface="Arial"/>
                    <a:ea typeface="Arial"/>
                    <a:cs typeface="Arial"/>
                    <a:sym typeface="Arial"/>
                  </a:defRPr>
                </a:lvl1pPr>
              </a:lstStyle>
              <a:p>
                <a:pPr/>
                <a:r>
                  <a:t>conda</a:t>
                </a:r>
              </a:p>
            </p:txBody>
          </p:sp>
        </p:grpSp>
        <p:sp>
          <p:nvSpPr>
            <p:cNvPr id="661" name="Rectangle 100"/>
            <p:cNvSpPr/>
            <p:nvPr/>
          </p:nvSpPr>
          <p:spPr>
            <a:xfrm>
              <a:off x="-1" y="520496"/>
              <a:ext cx="3637807" cy="477926"/>
            </a:xfrm>
            <a:prstGeom prst="rect">
              <a:avLst/>
            </a:prstGeom>
            <a:noFill/>
            <a:ln w="15875" cap="flat">
              <a:solidFill>
                <a:srgbClr val="C7CBCF"/>
              </a:solidFill>
              <a:prstDash val="solid"/>
              <a:round/>
            </a:ln>
            <a:effectLst/>
          </p:spPr>
          <p:txBody>
            <a:bodyPr wrap="square" lIns="45719" tIns="45719" rIns="45719" bIns="45719" numCol="1" anchor="ctr">
              <a:noAutofit/>
            </a:bodyPr>
            <a:lstStyle/>
            <a:p>
              <a:pPr algn="ctr">
                <a:defRPr sz="1600">
                  <a:solidFill>
                    <a:srgbClr val="808080"/>
                  </a:solidFill>
                  <a:latin typeface="Arial"/>
                  <a:ea typeface="Arial"/>
                  <a:cs typeface="Arial"/>
                  <a:sym typeface="Arial"/>
                </a:defRPr>
              </a:pPr>
            </a:p>
          </p:txBody>
        </p:sp>
      </p:grpSp>
      <p:sp>
        <p:nvSpPr>
          <p:cNvPr id="663" name="Rectangle 108"/>
          <p:cNvSpPr/>
          <p:nvPr/>
        </p:nvSpPr>
        <p:spPr>
          <a:xfrm>
            <a:off x="6469554" y="2037819"/>
            <a:ext cx="688440" cy="4420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1200">
                <a:solidFill>
                  <a:srgbClr val="586068"/>
                </a:solidFill>
                <a:latin typeface="Arial"/>
                <a:ea typeface="Arial"/>
                <a:cs typeface="Arial"/>
                <a:sym typeface="Arial"/>
              </a:defRPr>
            </a:pPr>
            <a:r>
              <a:t>NumPy </a:t>
            </a:r>
          </a:p>
          <a:p>
            <a:pPr algn="ctr">
              <a:defRPr sz="1200">
                <a:solidFill>
                  <a:srgbClr val="586068"/>
                </a:solidFill>
                <a:latin typeface="Arial"/>
                <a:ea typeface="Arial"/>
                <a:cs typeface="Arial"/>
                <a:sym typeface="Arial"/>
              </a:defRPr>
            </a:pPr>
            <a:r>
              <a:t>v1.11</a:t>
            </a:r>
          </a:p>
        </p:txBody>
      </p:sp>
      <p:sp>
        <p:nvSpPr>
          <p:cNvPr id="664" name="Rectangle 111"/>
          <p:cNvSpPr/>
          <p:nvPr/>
        </p:nvSpPr>
        <p:spPr>
          <a:xfrm>
            <a:off x="5082399" y="2037819"/>
            <a:ext cx="800857" cy="442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200">
                <a:solidFill>
                  <a:srgbClr val="586068"/>
                </a:solidFill>
                <a:latin typeface="Arial"/>
                <a:ea typeface="Arial"/>
                <a:cs typeface="Arial"/>
                <a:sym typeface="Arial"/>
              </a:defRPr>
            </a:pPr>
            <a:r>
              <a:t>NumPy </a:t>
            </a:r>
          </a:p>
          <a:p>
            <a:pPr algn="ctr">
              <a:defRPr sz="1200">
                <a:solidFill>
                  <a:srgbClr val="586068"/>
                </a:solidFill>
                <a:latin typeface="Arial"/>
                <a:ea typeface="Arial"/>
                <a:cs typeface="Arial"/>
                <a:sym typeface="Arial"/>
              </a:defRPr>
            </a:pPr>
            <a:r>
              <a:t>v1.10</a:t>
            </a:r>
          </a:p>
        </p:txBody>
      </p:sp>
      <p:grpSp>
        <p:nvGrpSpPr>
          <p:cNvPr id="667" name="Rectangle 112"/>
          <p:cNvGrpSpPr/>
          <p:nvPr/>
        </p:nvGrpSpPr>
        <p:grpSpPr>
          <a:xfrm>
            <a:off x="5052521" y="2491416"/>
            <a:ext cx="860611" cy="442055"/>
            <a:chOff x="0" y="0"/>
            <a:chExt cx="860609" cy="442054"/>
          </a:xfrm>
        </p:grpSpPr>
        <p:sp>
          <p:nvSpPr>
            <p:cNvPr id="665" name="Rectangle"/>
            <p:cNvSpPr/>
            <p:nvPr/>
          </p:nvSpPr>
          <p:spPr>
            <a:xfrm>
              <a:off x="0" y="31491"/>
              <a:ext cx="860610" cy="379072"/>
            </a:xfrm>
            <a:prstGeom prst="rect">
              <a:avLst/>
            </a:prstGeom>
            <a:solidFill>
              <a:srgbClr val="FFFFFF"/>
            </a:solidFill>
            <a:ln w="9525" cap="flat">
              <a:solidFill>
                <a:srgbClr val="ADB3B9"/>
              </a:solidFill>
              <a:prstDash val="solid"/>
              <a:round/>
            </a:ln>
            <a:effectLst/>
          </p:spPr>
          <p:txBody>
            <a:bodyPr wrap="square" lIns="45719" tIns="45719" rIns="45719" bIns="45719" numCol="1" anchor="ctr">
              <a:noAutofit/>
            </a:bodyPr>
            <a:lstStyle/>
            <a:p>
              <a:pPr algn="ctr">
                <a:defRPr sz="1200">
                  <a:solidFill>
                    <a:srgbClr val="586068"/>
                  </a:solidFill>
                  <a:latin typeface="Arial"/>
                  <a:ea typeface="Arial"/>
                  <a:cs typeface="Arial"/>
                  <a:sym typeface="Arial"/>
                </a:defRPr>
              </a:pPr>
            </a:p>
          </p:txBody>
        </p:sp>
        <p:sp>
          <p:nvSpPr>
            <p:cNvPr id="666" name="Pandas…"/>
            <p:cNvSpPr/>
            <p:nvPr/>
          </p:nvSpPr>
          <p:spPr>
            <a:xfrm>
              <a:off x="0" y="-1"/>
              <a:ext cx="860610"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586068"/>
                  </a:solidFill>
                  <a:latin typeface="Arial"/>
                  <a:ea typeface="Arial"/>
                  <a:cs typeface="Arial"/>
                  <a:sym typeface="Arial"/>
                </a:defRPr>
              </a:pPr>
              <a:r>
                <a:t>Pandas </a:t>
              </a:r>
              <a:endParaRPr>
                <a:solidFill>
                  <a:srgbClr val="FFFFFF"/>
                </a:solidFill>
              </a:endParaRPr>
            </a:p>
            <a:p>
              <a:pPr algn="ctr">
                <a:defRPr sz="1200">
                  <a:solidFill>
                    <a:srgbClr val="586068"/>
                  </a:solidFill>
                  <a:latin typeface="Arial"/>
                  <a:ea typeface="Arial"/>
                  <a:cs typeface="Arial"/>
                  <a:sym typeface="Arial"/>
                </a:defRPr>
              </a:pPr>
              <a:r>
                <a:t>v0.16</a:t>
              </a:r>
            </a:p>
          </p:txBody>
        </p:sp>
      </p:grpSp>
      <p:sp>
        <p:nvSpPr>
          <p:cNvPr id="668" name="Content Placeholder 3"/>
          <p:cNvSpPr/>
          <p:nvPr>
            <p:ph type="body" sz="half" idx="1"/>
          </p:nvPr>
        </p:nvSpPr>
        <p:spPr>
          <a:xfrm>
            <a:off x="457198" y="1337480"/>
            <a:ext cx="4166898" cy="3003889"/>
          </a:xfrm>
          <a:prstGeom prst="rect">
            <a:avLst/>
          </a:prstGeom>
        </p:spPr>
        <p:txBody>
          <a:bodyPr/>
          <a:lstStyle/>
          <a:p>
            <a:pPr>
              <a:lnSpc>
                <a:spcPct val="80000"/>
              </a:lnSpc>
              <a:defRPr b="1" sz="1800">
                <a:solidFill>
                  <a:schemeClr val="accent1"/>
                </a:solidFill>
              </a:defRPr>
            </a:pPr>
            <a:r>
              <a:t>Language</a:t>
            </a:r>
            <a:r>
              <a:rPr b="0">
                <a:solidFill>
                  <a:schemeClr val="accent4"/>
                </a:solidFill>
              </a:rPr>
              <a:t> independent</a:t>
            </a:r>
          </a:p>
          <a:p>
            <a:pPr>
              <a:lnSpc>
                <a:spcPct val="80000"/>
              </a:lnSpc>
              <a:defRPr b="1" sz="1800">
                <a:solidFill>
                  <a:schemeClr val="accent1"/>
                </a:solidFill>
              </a:defRPr>
            </a:pPr>
            <a:r>
              <a:t>Platform</a:t>
            </a:r>
            <a:r>
              <a:rPr b="0">
                <a:solidFill>
                  <a:schemeClr val="accent4"/>
                </a:solidFill>
              </a:rPr>
              <a:t> independent</a:t>
            </a:r>
          </a:p>
          <a:p>
            <a:pPr>
              <a:lnSpc>
                <a:spcPct val="80000"/>
              </a:lnSpc>
              <a:defRPr sz="1800"/>
            </a:pPr>
            <a:r>
              <a:t>No special privileges required</a:t>
            </a:r>
          </a:p>
          <a:p>
            <a:pPr>
              <a:lnSpc>
                <a:spcPct val="80000"/>
              </a:lnSpc>
              <a:defRPr sz="1800"/>
            </a:pPr>
            <a:r>
              <a:t>No VMs or containers</a:t>
            </a:r>
          </a:p>
          <a:p>
            <a:pPr>
              <a:lnSpc>
                <a:spcPct val="80000"/>
              </a:lnSpc>
              <a:defRPr sz="1800"/>
            </a:pPr>
            <a:r>
              <a:t>Enables:</a:t>
            </a:r>
          </a:p>
          <a:p>
            <a:pPr lvl="1" marL="649223" indent="-283463">
              <a:lnSpc>
                <a:spcPct val="80000"/>
              </a:lnSpc>
              <a:spcBef>
                <a:spcPts val="300"/>
              </a:spcBef>
              <a:defRPr b="1" sz="1600">
                <a:solidFill>
                  <a:schemeClr val="accent1"/>
                </a:solidFill>
              </a:defRPr>
            </a:pPr>
            <a:r>
              <a:t>Reproducibility</a:t>
            </a:r>
            <a:endParaRPr sz="1800"/>
          </a:p>
          <a:p>
            <a:pPr lvl="1" marL="649223" indent="-283463">
              <a:lnSpc>
                <a:spcPct val="80000"/>
              </a:lnSpc>
              <a:spcBef>
                <a:spcPts val="300"/>
              </a:spcBef>
              <a:defRPr b="1" sz="1600">
                <a:solidFill>
                  <a:schemeClr val="accent1"/>
                </a:solidFill>
              </a:defRPr>
            </a:pPr>
            <a:r>
              <a:t>Collaboration</a:t>
            </a:r>
            <a:endParaRPr sz="1800"/>
          </a:p>
          <a:p>
            <a:pPr lvl="1" marL="649223" indent="-283463">
              <a:lnSpc>
                <a:spcPct val="80000"/>
              </a:lnSpc>
              <a:spcBef>
                <a:spcPts val="300"/>
              </a:spcBef>
              <a:defRPr b="1" sz="1600">
                <a:solidFill>
                  <a:schemeClr val="accent1"/>
                </a:solidFill>
              </a:defRPr>
            </a:pPr>
            <a:r>
              <a:t>Scaling</a:t>
            </a:r>
            <a:endParaRPr sz="1800"/>
          </a:p>
          <a:p>
            <a:pPr>
              <a:lnSpc>
                <a:spcPct val="80000"/>
              </a:lnSpc>
              <a:defRPr sz="1800"/>
            </a:pPr>
          </a:p>
          <a:p>
            <a:pPr marL="0" indent="0">
              <a:lnSpc>
                <a:spcPct val="80000"/>
              </a:lnSpc>
              <a:buSzTx/>
              <a:buNone/>
              <a:defRPr b="1" i="1" sz="1800">
                <a:solidFill>
                  <a:srgbClr val="FF0000"/>
                </a:solidFill>
              </a:defRPr>
            </a:pPr>
            <a:r>
              <a:t>“conda </a:t>
            </a:r>
            <a:r>
              <a:t>–</a:t>
            </a:r>
            <a:r>
              <a:t> package everything”</a:t>
            </a:r>
          </a:p>
        </p:txBody>
      </p:sp>
      <p:pic>
        <p:nvPicPr>
          <p:cNvPr id="669" name="Picture 25" descr="Picture 25"/>
          <p:cNvPicPr>
            <a:picLocks noChangeAspect="1"/>
          </p:cNvPicPr>
          <p:nvPr/>
        </p:nvPicPr>
        <p:blipFill>
          <a:blip r:embed="rId5">
            <a:extLst/>
          </a:blip>
          <a:srcRect l="0" t="0" r="61248" b="0"/>
          <a:stretch>
            <a:fillRect/>
          </a:stretch>
        </p:blipFill>
        <p:spPr>
          <a:xfrm>
            <a:off x="5900094" y="4140932"/>
            <a:ext cx="437291" cy="400874"/>
          </a:xfrm>
          <a:prstGeom prst="rect">
            <a:avLst/>
          </a:prstGeom>
          <a:ln w="12700">
            <a:miter lim="400000"/>
          </a:ln>
        </p:spPr>
      </p:pic>
      <p:pic>
        <p:nvPicPr>
          <p:cNvPr id="670" name="Picture 26" descr="Picture 26"/>
          <p:cNvPicPr>
            <a:picLocks noChangeAspect="1"/>
          </p:cNvPicPr>
          <p:nvPr/>
        </p:nvPicPr>
        <p:blipFill>
          <a:blip r:embed="rId5">
            <a:extLst/>
          </a:blip>
          <a:srcRect l="37754" t="0" r="32910" b="0"/>
          <a:stretch>
            <a:fillRect/>
          </a:stretch>
        </p:blipFill>
        <p:spPr>
          <a:xfrm>
            <a:off x="6568602" y="4140932"/>
            <a:ext cx="331027" cy="400874"/>
          </a:xfrm>
          <a:prstGeom prst="rect">
            <a:avLst/>
          </a:prstGeom>
          <a:ln w="12700">
            <a:miter lim="400000"/>
          </a:ln>
        </p:spPr>
      </p:pic>
      <p:pic>
        <p:nvPicPr>
          <p:cNvPr id="671" name="Picture 27" descr="Picture 27"/>
          <p:cNvPicPr>
            <a:picLocks noChangeAspect="1"/>
          </p:cNvPicPr>
          <p:nvPr/>
        </p:nvPicPr>
        <p:blipFill>
          <a:blip r:embed="rId5">
            <a:extLst/>
          </a:blip>
          <a:srcRect l="69321" t="0" r="0" b="0"/>
          <a:stretch>
            <a:fillRect/>
          </a:stretch>
        </p:blipFill>
        <p:spPr>
          <a:xfrm>
            <a:off x="7078682" y="4162645"/>
            <a:ext cx="346195" cy="40087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6" name="image126.png" descr="image126.png"/>
          <p:cNvPicPr>
            <a:picLocks noChangeAspect="1"/>
          </p:cNvPicPr>
          <p:nvPr/>
        </p:nvPicPr>
        <p:blipFill>
          <a:blip r:embed="rId2">
            <a:extLst/>
          </a:blip>
          <a:srcRect l="0" t="0" r="0" b="12050"/>
          <a:stretch>
            <a:fillRect/>
          </a:stretch>
        </p:blipFill>
        <p:spPr>
          <a:xfrm>
            <a:off x="535781" y="1261464"/>
            <a:ext cx="8072439" cy="3036693"/>
          </a:xfrm>
          <a:prstGeom prst="rect">
            <a:avLst/>
          </a:prstGeom>
          <a:ln w="12700">
            <a:miter lim="400000"/>
          </a:ln>
        </p:spPr>
      </p:pic>
      <p:pic>
        <p:nvPicPr>
          <p:cNvPr id="677" name="image58.png" descr="image58.png"/>
          <p:cNvPicPr>
            <a:picLocks noChangeAspect="1"/>
          </p:cNvPicPr>
          <p:nvPr/>
        </p:nvPicPr>
        <p:blipFill>
          <a:blip r:embed="rId3">
            <a:extLst/>
          </a:blip>
          <a:stretch>
            <a:fillRect/>
          </a:stretch>
        </p:blipFill>
        <p:spPr>
          <a:xfrm>
            <a:off x="1175270" y="945760"/>
            <a:ext cx="1309090" cy="1309089"/>
          </a:xfrm>
          <a:prstGeom prst="rect">
            <a:avLst/>
          </a:prstGeom>
          <a:ln w="12700">
            <a:miter lim="400000"/>
          </a:ln>
        </p:spPr>
      </p:pic>
      <p:sp>
        <p:nvSpPr>
          <p:cNvPr id="678" name="Development"/>
          <p:cNvSpPr/>
          <p:nvPr/>
        </p:nvSpPr>
        <p:spPr>
          <a:xfrm>
            <a:off x="1136157" y="4200936"/>
            <a:ext cx="1900047" cy="4370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286" indent="-4572" defTabSz="171450">
              <a:defRPr sz="2400">
                <a:solidFill>
                  <a:srgbClr val="404040"/>
                </a:solidFill>
                <a:latin typeface="Arial"/>
                <a:ea typeface="Arial"/>
                <a:cs typeface="Arial"/>
                <a:sym typeface="Arial"/>
              </a:defRPr>
            </a:lvl1pPr>
          </a:lstStyle>
          <a:p>
            <a:pPr/>
            <a:r>
              <a:t>Development</a:t>
            </a:r>
          </a:p>
        </p:txBody>
      </p:sp>
      <p:sp>
        <p:nvSpPr>
          <p:cNvPr id="679" name="Deployment"/>
          <p:cNvSpPr/>
          <p:nvPr/>
        </p:nvSpPr>
        <p:spPr>
          <a:xfrm>
            <a:off x="5707767" y="4200936"/>
            <a:ext cx="1730533" cy="4370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286" indent="-4572" defTabSz="171450">
              <a:defRPr sz="2400">
                <a:solidFill>
                  <a:srgbClr val="404040"/>
                </a:solidFill>
                <a:latin typeface="Arial"/>
                <a:ea typeface="Arial"/>
                <a:cs typeface="Arial"/>
                <a:sym typeface="Arial"/>
              </a:defRPr>
            </a:lvl1pPr>
          </a:lstStyle>
          <a:p>
            <a:pPr/>
            <a:r>
              <a:t>Deployment</a:t>
            </a:r>
          </a:p>
        </p:txBody>
      </p:sp>
      <p:pic>
        <p:nvPicPr>
          <p:cNvPr id="680" name="devops.png" descr="devops.png"/>
          <p:cNvPicPr>
            <a:picLocks noChangeAspect="1"/>
          </p:cNvPicPr>
          <p:nvPr/>
        </p:nvPicPr>
        <p:blipFill>
          <a:blip r:embed="rId4">
            <a:extLst/>
          </a:blip>
          <a:stretch>
            <a:fillRect/>
          </a:stretch>
        </p:blipFill>
        <p:spPr>
          <a:xfrm>
            <a:off x="6063527" y="890750"/>
            <a:ext cx="1194508" cy="1194508"/>
          </a:xfrm>
          <a:prstGeom prst="rect">
            <a:avLst/>
          </a:prstGeom>
          <a:ln w="12700">
            <a:miter lim="400000"/>
          </a:ln>
        </p:spPr>
      </p:pic>
      <p:sp>
        <p:nvSpPr>
          <p:cNvPr id="681" name="Line"/>
          <p:cNvSpPr/>
          <p:nvPr/>
        </p:nvSpPr>
        <p:spPr>
          <a:xfrm flipH="1">
            <a:off x="3917455" y="4452065"/>
            <a:ext cx="1309089" cy="2"/>
          </a:xfrm>
          <a:prstGeom prst="line">
            <a:avLst/>
          </a:prstGeom>
          <a:ln w="63500">
            <a:solidFill>
              <a:srgbClr val="5BB75B"/>
            </a:solidFill>
            <a:miter lim="400000"/>
            <a:headEnd type="triangle"/>
          </a:ln>
        </p:spPr>
        <p:txBody>
          <a:bodyPr lIns="45718" tIns="45718" rIns="45718" bIns="45718"/>
          <a:lstStyle/>
          <a:p>
            <a:pPr>
              <a:defRPr>
                <a:solidFill>
                  <a:schemeClr val="accent6">
                    <a:lumOff val="-10078"/>
                  </a:schemeClr>
                </a:solidFill>
                <a:latin typeface="Arial"/>
                <a:ea typeface="Arial"/>
                <a:cs typeface="Arial"/>
                <a:sym typeface="Arial"/>
              </a:defRPr>
            </a:pPr>
          </a:p>
        </p:txBody>
      </p:sp>
      <p:sp>
        <p:nvSpPr>
          <p:cNvPr id="682" name="Conda for Deployment"/>
          <p:cNvSpPr/>
          <p:nvPr>
            <p:ph type="title" idx="4294967295"/>
          </p:nvPr>
        </p:nvSpPr>
        <p:spPr>
          <a:xfrm>
            <a:off x="230250" y="244156"/>
            <a:ext cx="7018934" cy="581040"/>
          </a:xfrm>
          <a:prstGeom prst="rect">
            <a:avLst/>
          </a:prstGeom>
        </p:spPr>
        <p:txBody>
          <a:bodyPr lIns="17143" tIns="17143" rIns="17143" bIns="17143"/>
          <a:lstStyle>
            <a:lvl1pPr>
              <a:defRPr sz="3200"/>
            </a:lvl1pPr>
          </a:lstStyle>
          <a:p>
            <a:pPr/>
            <a:r>
              <a:t>Conda for Deployment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4" name="image5.png" descr="image5.png"/>
          <p:cNvPicPr>
            <a:picLocks noChangeAspect="1"/>
          </p:cNvPicPr>
          <p:nvPr/>
        </p:nvPicPr>
        <p:blipFill>
          <a:blip r:embed="rId2">
            <a:extLst/>
          </a:blip>
          <a:stretch>
            <a:fillRect/>
          </a:stretch>
        </p:blipFill>
        <p:spPr>
          <a:xfrm>
            <a:off x="427463" y="4274634"/>
            <a:ext cx="1141632" cy="666183"/>
          </a:xfrm>
          <a:prstGeom prst="rect">
            <a:avLst/>
          </a:prstGeom>
          <a:ln w="12700">
            <a:miter lim="400000"/>
          </a:ln>
        </p:spPr>
      </p:pic>
      <p:pic>
        <p:nvPicPr>
          <p:cNvPr id="685" name="image16.png" descr="image16.png"/>
          <p:cNvPicPr>
            <a:picLocks noChangeAspect="1"/>
          </p:cNvPicPr>
          <p:nvPr/>
        </p:nvPicPr>
        <p:blipFill>
          <a:blip r:embed="rId3">
            <a:extLst/>
          </a:blip>
          <a:stretch>
            <a:fillRect/>
          </a:stretch>
        </p:blipFill>
        <p:spPr>
          <a:xfrm>
            <a:off x="185852" y="287066"/>
            <a:ext cx="8120385" cy="4320659"/>
          </a:xfrm>
          <a:prstGeom prst="rect">
            <a:avLst/>
          </a:prstGeom>
          <a:ln w="12700">
            <a:miter lim="400000"/>
          </a:ln>
        </p:spPr>
      </p:pic>
      <p:sp>
        <p:nvSpPr>
          <p:cNvPr id="686" name="$ anaconda-project run plot —show"/>
          <p:cNvSpPr/>
          <p:nvPr/>
        </p:nvSpPr>
        <p:spPr>
          <a:xfrm>
            <a:off x="359370" y="3158366"/>
            <a:ext cx="4715223" cy="365884"/>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lvl1pPr>
              <a:defRPr b="1" sz="1600">
                <a:latin typeface="Courier"/>
                <a:ea typeface="Courier"/>
                <a:cs typeface="Courier"/>
                <a:sym typeface="Courier"/>
              </a:defRPr>
            </a:lvl1pPr>
          </a:lstStyle>
          <a:p>
            <a:pPr/>
            <a:r>
              <a:t>$ anaconda-project run plot —show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9" name="Python Ecosystem"/>
          <p:cNvSpPr/>
          <p:nvPr>
            <p:ph type="body" idx="1"/>
          </p:nvPr>
        </p:nvSpPr>
        <p:spPr>
          <a:xfrm>
            <a:off x="337556" y="945460"/>
            <a:ext cx="8513620" cy="3233540"/>
          </a:xfrm>
          <a:prstGeom prst="rect">
            <a:avLst/>
          </a:prstGeom>
        </p:spPr>
        <p:txBody>
          <a:bodyPr/>
          <a:lstStyle>
            <a:lvl1pPr>
              <a:spcBef>
                <a:spcPts val="1100"/>
              </a:spcBef>
              <a:defRPr b="1" sz="4800"/>
            </a:lvl1pPr>
          </a:lstStyle>
          <a:p>
            <a:pPr/>
            <a:r>
              <a:t>Python Ecosystem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1" name="pasted-image.tiff" descr="pasted-image.tiff"/>
          <p:cNvPicPr>
            <a:picLocks noChangeAspect="1"/>
          </p:cNvPicPr>
          <p:nvPr/>
        </p:nvPicPr>
        <p:blipFill>
          <a:blip r:embed="rId2">
            <a:extLst/>
          </a:blip>
          <a:stretch>
            <a:fillRect/>
          </a:stretch>
        </p:blipFill>
        <p:spPr>
          <a:xfrm>
            <a:off x="1523252" y="-571500"/>
            <a:ext cx="6656296" cy="5143500"/>
          </a:xfrm>
          <a:prstGeom prst="rect">
            <a:avLst/>
          </a:prstGeom>
          <a:ln w="12700">
            <a:miter lim="400000"/>
          </a:ln>
        </p:spPr>
      </p:pic>
      <p:pic>
        <p:nvPicPr>
          <p:cNvPr id="692" name="pasted-image.tiff" descr="pasted-image.tiff"/>
          <p:cNvPicPr>
            <a:picLocks noChangeAspect="1"/>
          </p:cNvPicPr>
          <p:nvPr/>
        </p:nvPicPr>
        <p:blipFill>
          <a:blip r:embed="rId3">
            <a:extLst/>
          </a:blip>
          <a:stretch>
            <a:fillRect/>
          </a:stretch>
        </p:blipFill>
        <p:spPr>
          <a:xfrm>
            <a:off x="933527" y="3138128"/>
            <a:ext cx="696045" cy="696044"/>
          </a:xfrm>
          <a:prstGeom prst="rect">
            <a:avLst/>
          </a:prstGeom>
          <a:ln w="12700">
            <a:miter lim="400000"/>
          </a:ln>
        </p:spPr>
      </p:pic>
      <p:sp>
        <p:nvSpPr>
          <p:cNvPr id="693" name="Numba"/>
          <p:cNvSpPr/>
          <p:nvPr/>
        </p:nvSpPr>
        <p:spPr>
          <a:xfrm>
            <a:off x="861019" y="3719831"/>
            <a:ext cx="84106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127FD7"/>
                </a:solidFill>
              </a:defRPr>
            </a:lvl1pPr>
          </a:lstStyle>
          <a:p>
            <a:pPr/>
            <a:r>
              <a:t>Numba</a:t>
            </a:r>
          </a:p>
        </p:txBody>
      </p:sp>
      <p:pic>
        <p:nvPicPr>
          <p:cNvPr id="694" name="pasted-image.tiff" descr="pasted-image.tiff"/>
          <p:cNvPicPr>
            <a:picLocks noChangeAspect="1"/>
          </p:cNvPicPr>
          <p:nvPr/>
        </p:nvPicPr>
        <p:blipFill>
          <a:blip r:embed="rId4">
            <a:extLst/>
          </a:blip>
          <a:stretch>
            <a:fillRect/>
          </a:stretch>
        </p:blipFill>
        <p:spPr>
          <a:xfrm>
            <a:off x="7321437" y="3051118"/>
            <a:ext cx="870064" cy="870064"/>
          </a:xfrm>
          <a:prstGeom prst="rect">
            <a:avLst/>
          </a:prstGeom>
          <a:ln w="12700">
            <a:miter lim="400000"/>
          </a:ln>
        </p:spPr>
      </p:pic>
      <p:pic>
        <p:nvPicPr>
          <p:cNvPr id="695" name="pasted-image.tiff" descr="pasted-image.tiff"/>
          <p:cNvPicPr>
            <a:picLocks noChangeAspect="1"/>
          </p:cNvPicPr>
          <p:nvPr/>
        </p:nvPicPr>
        <p:blipFill>
          <a:blip r:embed="rId5">
            <a:extLst/>
          </a:blip>
          <a:stretch>
            <a:fillRect/>
          </a:stretch>
        </p:blipFill>
        <p:spPr>
          <a:xfrm>
            <a:off x="4008077" y="1532806"/>
            <a:ext cx="696045" cy="696044"/>
          </a:xfrm>
          <a:prstGeom prst="rect">
            <a:avLst/>
          </a:prstGeom>
          <a:ln w="12700">
            <a:miter lim="400000"/>
          </a:ln>
        </p:spPr>
      </p:pic>
      <p:sp>
        <p:nvSpPr>
          <p:cNvPr id="696" name="Bokeh"/>
          <p:cNvSpPr/>
          <p:nvPr/>
        </p:nvSpPr>
        <p:spPr>
          <a:xfrm>
            <a:off x="4589706" y="1695409"/>
            <a:ext cx="752323"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Bokeh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An impressive community effort"/>
          <p:cNvSpPr/>
          <p:nvPr>
            <p:ph type="title"/>
          </p:nvPr>
        </p:nvSpPr>
        <p:spPr>
          <a:xfrm>
            <a:off x="124252" y="-171843"/>
            <a:ext cx="7247969" cy="1116108"/>
          </a:xfrm>
          <a:prstGeom prst="rect">
            <a:avLst/>
          </a:prstGeom>
        </p:spPr>
        <p:txBody>
          <a:bodyPr/>
          <a:lstStyle/>
          <a:p>
            <a:pPr/>
            <a:r>
              <a:t>An impressive community effort</a:t>
            </a:r>
          </a:p>
        </p:txBody>
      </p:sp>
      <p:pic>
        <p:nvPicPr>
          <p:cNvPr id="699" name="Screen Shot 2017-03-11 at 3.29.24 PM.png" descr="Screen Shot 2017-03-11 at 3.29.24 PM.png"/>
          <p:cNvPicPr>
            <a:picLocks noChangeAspect="1"/>
          </p:cNvPicPr>
          <p:nvPr/>
        </p:nvPicPr>
        <p:blipFill>
          <a:blip r:embed="rId2">
            <a:extLst/>
          </a:blip>
          <a:stretch>
            <a:fillRect/>
          </a:stretch>
        </p:blipFill>
        <p:spPr>
          <a:xfrm>
            <a:off x="5568747" y="935262"/>
            <a:ext cx="3581222" cy="3671073"/>
          </a:xfrm>
          <a:prstGeom prst="rect">
            <a:avLst/>
          </a:prstGeom>
          <a:ln w="12700">
            <a:miter lim="400000"/>
          </a:ln>
        </p:spPr>
      </p:pic>
      <p:pic>
        <p:nvPicPr>
          <p:cNvPr id="700" name="Screen Shot 2017-03-11 at 3.28.59 PM.png" descr="Screen Shot 2017-03-11 at 3.28.59 PM.png"/>
          <p:cNvPicPr>
            <a:picLocks noChangeAspect="1"/>
          </p:cNvPicPr>
          <p:nvPr/>
        </p:nvPicPr>
        <p:blipFill>
          <a:blip r:embed="rId3">
            <a:extLst/>
          </a:blip>
          <a:stretch>
            <a:fillRect/>
          </a:stretch>
        </p:blipFill>
        <p:spPr>
          <a:xfrm>
            <a:off x="131838" y="1182157"/>
            <a:ext cx="3292632" cy="3424178"/>
          </a:xfrm>
          <a:prstGeom prst="rect">
            <a:avLst/>
          </a:prstGeom>
          <a:ln w="12700">
            <a:miter lim="400000"/>
          </a:ln>
        </p:spPr>
      </p:pic>
      <p:sp>
        <p:nvSpPr>
          <p:cNvPr id="701" name="SciPy ~ 478 contributors"/>
          <p:cNvSpPr/>
          <p:nvPr/>
        </p:nvSpPr>
        <p:spPr>
          <a:xfrm>
            <a:off x="255421" y="790091"/>
            <a:ext cx="258826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SciPy ~ 478 contributors</a:t>
            </a:r>
          </a:p>
        </p:txBody>
      </p:sp>
      <p:sp>
        <p:nvSpPr>
          <p:cNvPr id="702" name="NumPy ~ 509 contributors"/>
          <p:cNvSpPr/>
          <p:nvPr/>
        </p:nvSpPr>
        <p:spPr>
          <a:xfrm>
            <a:off x="6255725" y="548791"/>
            <a:ext cx="2753354"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NumPy ~ 509 contributors</a:t>
            </a:r>
          </a:p>
        </p:txBody>
      </p:sp>
      <p:pic>
        <p:nvPicPr>
          <p:cNvPr id="703" name="droppedImage.tiff" descr="droppedImage.tiff"/>
          <p:cNvPicPr>
            <a:picLocks noChangeAspect="1"/>
          </p:cNvPicPr>
          <p:nvPr/>
        </p:nvPicPr>
        <p:blipFill>
          <a:blip r:embed="rId4">
            <a:extLst/>
          </a:blip>
          <a:stretch>
            <a:fillRect/>
          </a:stretch>
        </p:blipFill>
        <p:spPr>
          <a:xfrm>
            <a:off x="3564736" y="3284266"/>
            <a:ext cx="1863745" cy="1198842"/>
          </a:xfrm>
          <a:prstGeom prst="rect">
            <a:avLst/>
          </a:prstGeom>
          <a:ln w="12700">
            <a:miter lim="400000"/>
          </a:ln>
        </p:spPr>
      </p:pic>
      <p:pic>
        <p:nvPicPr>
          <p:cNvPr id="704" name="16.friendship.tiff" descr="16.friendship.tiff"/>
          <p:cNvPicPr>
            <a:picLocks noChangeAspect="1"/>
          </p:cNvPicPr>
          <p:nvPr/>
        </p:nvPicPr>
        <p:blipFill>
          <a:blip r:embed="rId5">
            <a:extLst/>
          </a:blip>
          <a:stretch>
            <a:fillRect/>
          </a:stretch>
        </p:blipFill>
        <p:spPr>
          <a:xfrm>
            <a:off x="3450631" y="1066129"/>
            <a:ext cx="2091955" cy="1857018"/>
          </a:xfrm>
          <a:prstGeom prst="rect">
            <a:avLst/>
          </a:prstGeom>
          <a:ln w="254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NumPy"/>
          <p:cNvSpPr/>
          <p:nvPr>
            <p:ph type="body" idx="1"/>
          </p:nvPr>
        </p:nvSpPr>
        <p:spPr>
          <a:xfrm>
            <a:off x="337556" y="945460"/>
            <a:ext cx="8513620" cy="3233540"/>
          </a:xfrm>
          <a:prstGeom prst="rect">
            <a:avLst/>
          </a:prstGeom>
        </p:spPr>
        <p:txBody>
          <a:bodyPr/>
          <a:lstStyle>
            <a:lvl1pPr>
              <a:spcBef>
                <a:spcPts val="1100"/>
              </a:spcBef>
              <a:defRPr b="1" sz="4800"/>
            </a:lvl1pPr>
          </a:lstStyle>
          <a:p>
            <a:pPr/>
            <a:r>
              <a:t>NumPy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A bit about me"/>
          <p:cNvSpPr/>
          <p:nvPr>
            <p:ph type="title"/>
          </p:nvPr>
        </p:nvSpPr>
        <p:spPr>
          <a:xfrm>
            <a:off x="177798" y="-91085"/>
            <a:ext cx="7247968" cy="1116108"/>
          </a:xfrm>
          <a:prstGeom prst="rect">
            <a:avLst/>
          </a:prstGeom>
        </p:spPr>
        <p:txBody>
          <a:bodyPr/>
          <a:lstStyle/>
          <a:p>
            <a:pPr/>
            <a:r>
              <a:t>A bit about me</a:t>
            </a:r>
          </a:p>
        </p:txBody>
      </p:sp>
      <p:pic>
        <p:nvPicPr>
          <p:cNvPr id="410" name="droppedImage.png" descr="droppedImage.png"/>
          <p:cNvPicPr>
            <a:picLocks noChangeAspect="1"/>
          </p:cNvPicPr>
          <p:nvPr/>
        </p:nvPicPr>
        <p:blipFill>
          <a:blip r:embed="rId2">
            <a:extLst/>
          </a:blip>
          <a:stretch>
            <a:fillRect/>
          </a:stretch>
        </p:blipFill>
        <p:spPr>
          <a:xfrm>
            <a:off x="5635597" y="3105418"/>
            <a:ext cx="1727972" cy="592448"/>
          </a:xfrm>
          <a:prstGeom prst="rect">
            <a:avLst/>
          </a:prstGeom>
          <a:ln w="12700">
            <a:miter lim="400000"/>
          </a:ln>
        </p:spPr>
      </p:pic>
      <p:pic>
        <p:nvPicPr>
          <p:cNvPr id="411" name="droppedImage.png" descr="droppedImage.png"/>
          <p:cNvPicPr>
            <a:picLocks noChangeAspect="1"/>
          </p:cNvPicPr>
          <p:nvPr/>
        </p:nvPicPr>
        <p:blipFill>
          <a:blip r:embed="rId3">
            <a:extLst/>
          </a:blip>
          <a:stretch>
            <a:fillRect/>
          </a:stretch>
        </p:blipFill>
        <p:spPr>
          <a:xfrm>
            <a:off x="8388940" y="3648945"/>
            <a:ext cx="690941" cy="939929"/>
          </a:xfrm>
          <a:prstGeom prst="rect">
            <a:avLst/>
          </a:prstGeom>
          <a:ln w="12700">
            <a:miter lim="400000"/>
          </a:ln>
        </p:spPr>
      </p:pic>
      <p:sp>
        <p:nvSpPr>
          <p:cNvPr id="412" name="PhD 2001 from Mayo Clinic in Biomedical Engineering (Ultrasound and MRI)…"/>
          <p:cNvSpPr/>
          <p:nvPr/>
        </p:nvSpPr>
        <p:spPr>
          <a:xfrm>
            <a:off x="189876" y="740537"/>
            <a:ext cx="5580401" cy="3408426"/>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marL="163285" indent="-163285" defTabSz="219075">
              <a:spcBef>
                <a:spcPts val="300"/>
              </a:spcBef>
              <a:buSzPct val="125000"/>
              <a:buChar char="•"/>
              <a:defRPr>
                <a:latin typeface="Arial"/>
                <a:ea typeface="Arial"/>
                <a:cs typeface="Arial"/>
                <a:sym typeface="Arial"/>
              </a:defRPr>
            </a:pPr>
            <a:r>
              <a:t>PhD 2001 from Mayo Clinic in Biomedical Engineering (Ultrasound and MRI)</a:t>
            </a:r>
          </a:p>
          <a:p>
            <a:pPr marL="163285" indent="-163285" defTabSz="219075">
              <a:spcBef>
                <a:spcPts val="300"/>
              </a:spcBef>
              <a:buSzPct val="125000"/>
              <a:buChar char="•"/>
              <a:defRPr>
                <a:latin typeface="Arial"/>
                <a:ea typeface="Arial"/>
                <a:cs typeface="Arial"/>
                <a:sym typeface="Arial"/>
              </a:defRPr>
            </a:pPr>
            <a:r>
              <a:t>MS/BS degrees in Elec. Comp. Engineering</a:t>
            </a:r>
          </a:p>
          <a:p>
            <a:pPr marL="163285" indent="-163285" defTabSz="219075">
              <a:spcBef>
                <a:spcPts val="300"/>
              </a:spcBef>
              <a:buSzPct val="125000"/>
              <a:buChar char="•"/>
              <a:defRPr>
                <a:latin typeface="Arial"/>
                <a:ea typeface="Arial"/>
                <a:cs typeface="Arial"/>
                <a:sym typeface="Arial"/>
              </a:defRPr>
            </a:pPr>
            <a:r>
              <a:t>Creator and Developer of </a:t>
            </a:r>
            <a:r>
              <a:rPr b="1"/>
              <a:t>SciPy</a:t>
            </a:r>
            <a:r>
              <a:t> (1999-2009)</a:t>
            </a:r>
          </a:p>
          <a:p>
            <a:pPr marL="163285" indent="-163285" defTabSz="219075">
              <a:spcBef>
                <a:spcPts val="300"/>
              </a:spcBef>
              <a:buSzPct val="125000"/>
              <a:buChar char="•"/>
              <a:defRPr>
                <a:latin typeface="Arial"/>
                <a:ea typeface="Arial"/>
                <a:cs typeface="Arial"/>
                <a:sym typeface="Arial"/>
              </a:defRPr>
            </a:pPr>
            <a:r>
              <a:t>Professor at BYU (2001-2007)</a:t>
            </a:r>
          </a:p>
          <a:p>
            <a:pPr marL="163285" indent="-163285" defTabSz="219075">
              <a:spcBef>
                <a:spcPts val="300"/>
              </a:spcBef>
              <a:buSzPct val="125000"/>
              <a:buChar char="•"/>
              <a:defRPr>
                <a:latin typeface="Arial"/>
                <a:ea typeface="Arial"/>
                <a:cs typeface="Arial"/>
                <a:sym typeface="Arial"/>
              </a:defRPr>
            </a:pPr>
            <a:r>
              <a:t>Author of </a:t>
            </a:r>
            <a:r>
              <a:rPr b="1"/>
              <a:t>NumPy</a:t>
            </a:r>
            <a:r>
              <a:t> (2005-2012)</a:t>
            </a:r>
          </a:p>
          <a:p>
            <a:pPr marL="163285" indent="-163285" defTabSz="219075">
              <a:spcBef>
                <a:spcPts val="300"/>
              </a:spcBef>
              <a:buSzPct val="125000"/>
              <a:buChar char="•"/>
              <a:defRPr>
                <a:latin typeface="Arial"/>
                <a:ea typeface="Arial"/>
                <a:cs typeface="Arial"/>
                <a:sym typeface="Arial"/>
              </a:defRPr>
            </a:pPr>
            <a:r>
              <a:t>Started </a:t>
            </a:r>
            <a:r>
              <a:rPr b="1"/>
              <a:t>Numba</a:t>
            </a:r>
            <a:r>
              <a:t> (2012)</a:t>
            </a:r>
          </a:p>
          <a:p>
            <a:pPr marL="163285" indent="-163285" defTabSz="219075">
              <a:spcBef>
                <a:spcPts val="300"/>
              </a:spcBef>
              <a:buSzPct val="125000"/>
              <a:buChar char="•"/>
              <a:defRPr>
                <a:latin typeface="Arial"/>
                <a:ea typeface="Arial"/>
                <a:cs typeface="Arial"/>
                <a:sym typeface="Arial"/>
              </a:defRPr>
            </a:pPr>
            <a:r>
              <a:t>Founding Chair of </a:t>
            </a:r>
            <a:r>
              <a:rPr b="1"/>
              <a:t>NumFOCUS</a:t>
            </a:r>
            <a:r>
              <a:t> / </a:t>
            </a:r>
            <a:r>
              <a:rPr b="1"/>
              <a:t>PyData</a:t>
            </a:r>
          </a:p>
          <a:p>
            <a:pPr marL="163285" indent="-163285" defTabSz="219075">
              <a:spcBef>
                <a:spcPts val="300"/>
              </a:spcBef>
              <a:buSzPct val="125000"/>
              <a:buChar char="•"/>
              <a:defRPr>
                <a:latin typeface="Arial"/>
                <a:ea typeface="Arial"/>
                <a:cs typeface="Arial"/>
                <a:sym typeface="Arial"/>
              </a:defRPr>
            </a:pPr>
            <a:r>
              <a:t>Previous Python Software Foundation Director</a:t>
            </a:r>
          </a:p>
          <a:p>
            <a:pPr marL="163285" indent="-163285" defTabSz="219075">
              <a:spcBef>
                <a:spcPts val="300"/>
              </a:spcBef>
              <a:buSzPct val="125000"/>
              <a:buChar char="•"/>
              <a:defRPr>
                <a:latin typeface="Arial"/>
                <a:ea typeface="Arial"/>
                <a:cs typeface="Arial"/>
                <a:sym typeface="Arial"/>
              </a:defRPr>
            </a:pPr>
            <a:r>
              <a:t>Co-founder of Continuum Analytics</a:t>
            </a:r>
          </a:p>
          <a:p>
            <a:pPr marL="163285" indent="-163285" defTabSz="219075">
              <a:spcBef>
                <a:spcPts val="300"/>
              </a:spcBef>
              <a:buSzPct val="125000"/>
              <a:buChar char="•"/>
              <a:defRPr>
                <a:latin typeface="Arial"/>
                <a:ea typeface="Arial"/>
                <a:cs typeface="Arial"/>
                <a:sym typeface="Arial"/>
              </a:defRPr>
            </a:pPr>
            <a:r>
              <a:t>CEO =&gt; President, Chief Data Scientist</a:t>
            </a:r>
          </a:p>
        </p:txBody>
      </p:sp>
      <p:grpSp>
        <p:nvGrpSpPr>
          <p:cNvPr id="415" name="Group"/>
          <p:cNvGrpSpPr/>
          <p:nvPr/>
        </p:nvGrpSpPr>
        <p:grpSpPr>
          <a:xfrm>
            <a:off x="7479967" y="3046715"/>
            <a:ext cx="1681310" cy="709854"/>
            <a:chOff x="0" y="0"/>
            <a:chExt cx="1681309" cy="709853"/>
          </a:xfrm>
        </p:grpSpPr>
        <p:pic>
          <p:nvPicPr>
            <p:cNvPr id="413" name="droppedImage.tiff" descr="droppedImage.tiff"/>
            <p:cNvPicPr>
              <a:picLocks noChangeAspect="1"/>
            </p:cNvPicPr>
            <p:nvPr/>
          </p:nvPicPr>
          <p:blipFill>
            <a:blip r:embed="rId4">
              <a:extLst/>
            </a:blip>
            <a:stretch>
              <a:fillRect/>
            </a:stretch>
          </p:blipFill>
          <p:spPr>
            <a:xfrm>
              <a:off x="0" y="0"/>
              <a:ext cx="759202" cy="709854"/>
            </a:xfrm>
            <a:prstGeom prst="rect">
              <a:avLst/>
            </a:prstGeom>
            <a:ln w="12700" cap="flat">
              <a:noFill/>
              <a:miter lim="400000"/>
            </a:ln>
            <a:effectLst/>
          </p:spPr>
        </p:pic>
        <p:sp>
          <p:nvSpPr>
            <p:cNvPr id="414" name="SciPy"/>
            <p:cNvSpPr/>
            <p:nvPr/>
          </p:nvSpPr>
          <p:spPr>
            <a:xfrm>
              <a:off x="802328" y="97536"/>
              <a:ext cx="878982" cy="514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9" tIns="26789" rIns="26789" bIns="26789" numCol="1" anchor="ctr">
              <a:noAutofit/>
            </a:bodyPr>
            <a:lstStyle>
              <a:lvl1pPr algn="ctr" defTabSz="219075">
                <a:defRPr sz="2000">
                  <a:latin typeface="Gill Sans"/>
                  <a:ea typeface="Gill Sans"/>
                  <a:cs typeface="Gill Sans"/>
                  <a:sym typeface="Gill Sans"/>
                </a:defRPr>
              </a:lvl1pPr>
            </a:lstStyle>
            <a:p>
              <a:pPr/>
              <a:r>
                <a:t>SciPy</a:t>
              </a:r>
            </a:p>
          </p:txBody>
        </p:sp>
      </p:grpSp>
      <p:pic>
        <p:nvPicPr>
          <p:cNvPr id="416" name="pasted-image.png" descr="pasted-image.png"/>
          <p:cNvPicPr>
            <a:picLocks noChangeAspect="1"/>
          </p:cNvPicPr>
          <p:nvPr/>
        </p:nvPicPr>
        <p:blipFill>
          <a:blip r:embed="rId5">
            <a:extLst/>
          </a:blip>
          <a:stretch>
            <a:fillRect/>
          </a:stretch>
        </p:blipFill>
        <p:spPr>
          <a:xfrm>
            <a:off x="6346241" y="-5135"/>
            <a:ext cx="2813287" cy="1875525"/>
          </a:xfrm>
          <a:prstGeom prst="rect">
            <a:avLst/>
          </a:prstGeom>
          <a:ln w="12700">
            <a:miter lim="400000"/>
          </a:ln>
        </p:spPr>
      </p:pic>
      <p:pic>
        <p:nvPicPr>
          <p:cNvPr id="417" name="droppedImage.png" descr="droppedImage.png"/>
          <p:cNvPicPr>
            <a:picLocks noChangeAspect="1"/>
          </p:cNvPicPr>
          <p:nvPr/>
        </p:nvPicPr>
        <p:blipFill>
          <a:blip r:embed="rId6">
            <a:extLst/>
          </a:blip>
          <a:stretch>
            <a:fillRect/>
          </a:stretch>
        </p:blipFill>
        <p:spPr>
          <a:xfrm>
            <a:off x="6298846" y="1888086"/>
            <a:ext cx="1115347" cy="1130218"/>
          </a:xfrm>
          <a:prstGeom prst="rect">
            <a:avLst/>
          </a:prstGeom>
          <a:ln w="12700">
            <a:miter lim="400000"/>
          </a:ln>
        </p:spPr>
      </p:pic>
      <p:pic>
        <p:nvPicPr>
          <p:cNvPr id="418" name="de07-1-biotech-ehman_004.png" descr="de07-1-biotech-ehman_004.png"/>
          <p:cNvPicPr>
            <a:picLocks noChangeAspect="1"/>
          </p:cNvPicPr>
          <p:nvPr/>
        </p:nvPicPr>
        <p:blipFill>
          <a:blip r:embed="rId7">
            <a:extLst/>
          </a:blip>
          <a:stretch>
            <a:fillRect/>
          </a:stretch>
        </p:blipFill>
        <p:spPr>
          <a:xfrm>
            <a:off x="7707062" y="1887052"/>
            <a:ext cx="1428751" cy="1143001"/>
          </a:xfrm>
          <a:prstGeom prst="rect">
            <a:avLst/>
          </a:prstGeom>
          <a:ln w="3175"/>
        </p:spPr>
      </p:pic>
      <p:pic>
        <p:nvPicPr>
          <p:cNvPr id="419" name="pasted-image.png" descr="pasted-image.png"/>
          <p:cNvPicPr>
            <a:picLocks noChangeAspect="1"/>
          </p:cNvPicPr>
          <p:nvPr/>
        </p:nvPicPr>
        <p:blipFill>
          <a:blip r:embed="rId8">
            <a:extLst/>
          </a:blip>
          <a:stretch>
            <a:fillRect/>
          </a:stretch>
        </p:blipFill>
        <p:spPr>
          <a:xfrm>
            <a:off x="4258848" y="4106328"/>
            <a:ext cx="1511429" cy="624725"/>
          </a:xfrm>
          <a:prstGeom prst="rect">
            <a:avLst/>
          </a:prstGeom>
          <a:ln w="12700">
            <a:miter lim="400000"/>
          </a:ln>
        </p:spPr>
      </p:pic>
      <p:pic>
        <p:nvPicPr>
          <p:cNvPr id="420" name="pasted-image.tiff" descr="pasted-image.tiff"/>
          <p:cNvPicPr>
            <a:picLocks noChangeAspect="1"/>
          </p:cNvPicPr>
          <p:nvPr/>
        </p:nvPicPr>
        <p:blipFill>
          <a:blip r:embed="rId9">
            <a:extLst/>
          </a:blip>
          <a:stretch>
            <a:fillRect/>
          </a:stretch>
        </p:blipFill>
        <p:spPr>
          <a:xfrm>
            <a:off x="6187369" y="3995466"/>
            <a:ext cx="1784480" cy="592449"/>
          </a:xfrm>
          <a:prstGeom prst="rect">
            <a:avLst/>
          </a:prstGeom>
          <a:ln w="12700">
            <a:miter lim="400000"/>
          </a:ln>
        </p:spPr>
      </p:pic>
      <p:pic>
        <p:nvPicPr>
          <p:cNvPr id="421" name="image18.png" descr="image18.png"/>
          <p:cNvPicPr>
            <a:picLocks noChangeAspect="1"/>
          </p:cNvPicPr>
          <p:nvPr/>
        </p:nvPicPr>
        <p:blipFill>
          <a:blip r:embed="rId10">
            <a:extLst/>
          </a:blip>
          <a:stretch>
            <a:fillRect/>
          </a:stretch>
        </p:blipFill>
        <p:spPr>
          <a:xfrm>
            <a:off x="5228725" y="-10299"/>
            <a:ext cx="1129840" cy="161062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Without NumPy"/>
          <p:cNvSpPr/>
          <p:nvPr>
            <p:ph type="title"/>
          </p:nvPr>
        </p:nvSpPr>
        <p:spPr>
          <a:xfrm>
            <a:off x="4254498" y="-171077"/>
            <a:ext cx="7247968" cy="1116107"/>
          </a:xfrm>
          <a:prstGeom prst="rect">
            <a:avLst/>
          </a:prstGeom>
        </p:spPr>
        <p:txBody>
          <a:bodyPr/>
          <a:lstStyle/>
          <a:p>
            <a:pPr/>
            <a:r>
              <a:t>Without NumPy</a:t>
            </a:r>
          </a:p>
        </p:txBody>
      </p:sp>
      <p:grpSp>
        <p:nvGrpSpPr>
          <p:cNvPr id="712" name="Group"/>
          <p:cNvGrpSpPr/>
          <p:nvPr/>
        </p:nvGrpSpPr>
        <p:grpSpPr>
          <a:xfrm>
            <a:off x="228211" y="152400"/>
            <a:ext cx="3886978" cy="3892402"/>
            <a:chOff x="0" y="0"/>
            <a:chExt cx="3886977" cy="3892401"/>
          </a:xfrm>
        </p:grpSpPr>
        <p:sp>
          <p:nvSpPr>
            <p:cNvPr id="710" name="Square"/>
            <p:cNvSpPr/>
            <p:nvPr/>
          </p:nvSpPr>
          <p:spPr>
            <a:xfrm>
              <a:off x="0" y="0"/>
              <a:ext cx="3886978" cy="3892402"/>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711" name="from math import sin, pi…"/>
            <p:cNvSpPr/>
            <p:nvPr/>
          </p:nvSpPr>
          <p:spPr>
            <a:xfrm>
              <a:off x="0" y="0"/>
              <a:ext cx="3886978" cy="3674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from math import sin, pi</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def sinc(x):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if x == 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else: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pix = pi*x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sin(pix)/pix </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def step(x):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if x &gt; 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elif x &lt; 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0.0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else: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0.5</a:t>
              </a:r>
            </a:p>
          </p:txBody>
        </p:sp>
      </p:grpSp>
      <p:sp>
        <p:nvSpPr>
          <p:cNvPr id="713" name="functions.py"/>
          <p:cNvSpPr/>
          <p:nvPr/>
        </p:nvSpPr>
        <p:spPr>
          <a:xfrm>
            <a:off x="230981" y="4175517"/>
            <a:ext cx="1851472" cy="43562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93000"/>
              </a:lnSpc>
              <a:tabLst>
                <a:tab pos="914400" algn="l"/>
                <a:tab pos="1828800" algn="l"/>
                <a:tab pos="2743200" algn="l"/>
                <a:tab pos="3657600" algn="l"/>
                <a:tab pos="4572000" algn="l"/>
                <a:tab pos="5486400" algn="l"/>
                <a:tab pos="6400800" algn="l"/>
                <a:tab pos="7315200" algn="l"/>
                <a:tab pos="8229600" algn="l"/>
                <a:tab pos="9144000" algn="l"/>
                <a:tab pos="10058400" algn="l"/>
              </a:tabLst>
              <a:defRPr sz="2400">
                <a:latin typeface="Arial"/>
                <a:ea typeface="Arial"/>
                <a:cs typeface="Arial"/>
                <a:sym typeface="Arial"/>
              </a:defRPr>
            </a:lvl1pPr>
          </a:lstStyle>
          <a:p>
            <a:pPr/>
            <a:r>
              <a:t>functions.py</a:t>
            </a:r>
          </a:p>
        </p:txBody>
      </p:sp>
      <p:sp>
        <p:nvSpPr>
          <p:cNvPr id="714" name="&gt;&gt;&gt; import functions as f…"/>
          <p:cNvSpPr/>
          <p:nvPr/>
        </p:nvSpPr>
        <p:spPr>
          <a:xfrm>
            <a:off x="4345781" y="838200"/>
            <a:ext cx="4625083" cy="1941914"/>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import functions as f</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xval = [x/3.0 for x in range(-10,10)]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yval1 = [f.sinc(x) for x in xval]</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yval2 = [f.step(x) for x in xval]</a:t>
            </a:r>
          </a:p>
        </p:txBody>
      </p:sp>
      <p:sp>
        <p:nvSpPr>
          <p:cNvPr id="715" name="Python is a great language but needed a way to operate quickly and cleanly over multi-dimensional arrays."/>
          <p:cNvSpPr/>
          <p:nvPr/>
        </p:nvSpPr>
        <p:spPr>
          <a:xfrm>
            <a:off x="4606478" y="3028950"/>
            <a:ext cx="4103689" cy="1334237"/>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93000"/>
              </a:lnSpc>
              <a:tabLst>
                <a:tab pos="914400" algn="l"/>
                <a:tab pos="1828800" algn="l"/>
                <a:tab pos="2743200" algn="l"/>
                <a:tab pos="3657600" algn="l"/>
                <a:tab pos="4572000" algn="l"/>
                <a:tab pos="5486400" algn="l"/>
                <a:tab pos="6400800" algn="l"/>
                <a:tab pos="7315200" algn="l"/>
                <a:tab pos="8229600" algn="l"/>
                <a:tab pos="9144000" algn="l"/>
                <a:tab pos="10058400" algn="l"/>
              </a:tabLst>
              <a:defRPr sz="2200">
                <a:latin typeface="Arial"/>
                <a:ea typeface="Arial"/>
                <a:cs typeface="Arial"/>
                <a:sym typeface="Arial"/>
              </a:defRPr>
            </a:lvl1pPr>
          </a:lstStyle>
          <a:p>
            <a:pPr/>
            <a:r>
              <a:t>Python is a great language but needed a way to operate quickly and cleanly over multi-dimensional arrays.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With NumPy"/>
          <p:cNvSpPr/>
          <p:nvPr>
            <p:ph type="title"/>
          </p:nvPr>
        </p:nvSpPr>
        <p:spPr>
          <a:xfrm>
            <a:off x="4229098" y="-183777"/>
            <a:ext cx="7247968" cy="1116107"/>
          </a:xfrm>
          <a:prstGeom prst="rect">
            <a:avLst/>
          </a:prstGeom>
        </p:spPr>
        <p:txBody>
          <a:bodyPr/>
          <a:lstStyle/>
          <a:p>
            <a:pPr/>
            <a:r>
              <a:t>With NumPy</a:t>
            </a:r>
          </a:p>
        </p:txBody>
      </p:sp>
      <p:grpSp>
        <p:nvGrpSpPr>
          <p:cNvPr id="720" name="Group"/>
          <p:cNvGrpSpPr/>
          <p:nvPr/>
        </p:nvGrpSpPr>
        <p:grpSpPr>
          <a:xfrm>
            <a:off x="165100" y="103981"/>
            <a:ext cx="3932238" cy="4058147"/>
            <a:chOff x="0" y="0"/>
            <a:chExt cx="3932237" cy="4058146"/>
          </a:xfrm>
        </p:grpSpPr>
        <p:sp>
          <p:nvSpPr>
            <p:cNvPr id="718" name="Rectangle"/>
            <p:cNvSpPr/>
            <p:nvPr/>
          </p:nvSpPr>
          <p:spPr>
            <a:xfrm>
              <a:off x="0" y="0"/>
              <a:ext cx="3932238" cy="4058147"/>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719" name="from numpy import sin, pi…"/>
            <p:cNvSpPr/>
            <p:nvPr/>
          </p:nvSpPr>
          <p:spPr>
            <a:xfrm>
              <a:off x="0" y="0"/>
              <a:ext cx="3932238" cy="3942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sp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from numpy import sin, pi</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from numpy import vectorize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import functions as f</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vsinc = vectorize(f.sinc)‏</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def sinc(x):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pix = pi*x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val = sin(pix)/pix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val[x==0] = 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val</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vstep = vectorize(f.step)‏</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def step(x):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y = x*0.0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y[x&gt;0] = 1</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y[x==0] = 0.5</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r>
                <a:t>    return y</a:t>
              </a:r>
            </a:p>
          </p:txBody>
        </p:sp>
      </p:grpSp>
      <p:sp>
        <p:nvSpPr>
          <p:cNvPr id="721" name="&gt;&gt;&gt; import functions2 as f…"/>
          <p:cNvSpPr/>
          <p:nvPr/>
        </p:nvSpPr>
        <p:spPr>
          <a:xfrm>
            <a:off x="4278312" y="840581"/>
            <a:ext cx="4420147" cy="1421977"/>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import functions2 as f</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from numpy import *</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x = r_[-10:10]/3.0 </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y1 = f.sinc(x)‏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2000">
                <a:latin typeface="Courier New"/>
                <a:ea typeface="Courier New"/>
                <a:cs typeface="Courier New"/>
                <a:sym typeface="Courier New"/>
              </a:defRPr>
            </a:pPr>
            <a:r>
              <a:t>&gt;&gt;&gt; y2 = f.step(x)‏</a:t>
            </a:r>
          </a:p>
        </p:txBody>
      </p:sp>
      <p:sp>
        <p:nvSpPr>
          <p:cNvPr id="722" name="functions2.py"/>
          <p:cNvSpPr/>
          <p:nvPr/>
        </p:nvSpPr>
        <p:spPr>
          <a:xfrm>
            <a:off x="142081" y="4234180"/>
            <a:ext cx="1988295" cy="435629"/>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nSpc>
                <a:spcPct val="93000"/>
              </a:lnSpc>
              <a:tabLst>
                <a:tab pos="914400" algn="l"/>
                <a:tab pos="1828800" algn="l"/>
                <a:tab pos="2743200" algn="l"/>
                <a:tab pos="3657600" algn="l"/>
                <a:tab pos="4572000" algn="l"/>
                <a:tab pos="5486400" algn="l"/>
                <a:tab pos="6400800" algn="l"/>
                <a:tab pos="7315200" algn="l"/>
                <a:tab pos="8229600" algn="l"/>
                <a:tab pos="9144000" algn="l"/>
                <a:tab pos="10058400" algn="l"/>
              </a:tabLst>
              <a:defRPr sz="2400">
                <a:latin typeface="Arial"/>
                <a:ea typeface="Arial"/>
                <a:cs typeface="Arial"/>
                <a:sym typeface="Arial"/>
              </a:defRPr>
            </a:lvl1pPr>
          </a:lstStyle>
          <a:p>
            <a:pPr/>
            <a:r>
              <a:t>functions2.py</a:t>
            </a:r>
          </a:p>
        </p:txBody>
      </p:sp>
      <p:sp>
        <p:nvSpPr>
          <p:cNvPr id="723" name="Offers N-D array, element-by-element functions, and basic random numbers, linear algebra, and FFT capability for Python…"/>
          <p:cNvSpPr/>
          <p:nvPr/>
        </p:nvSpPr>
        <p:spPr>
          <a:xfrm>
            <a:off x="4325933" y="2461231"/>
            <a:ext cx="4324905" cy="17966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3000"/>
              </a:lnSpc>
              <a:spcBef>
                <a:spcPts val="800"/>
              </a:spcBef>
              <a:tabLst>
                <a:tab pos="901700" algn="l"/>
                <a:tab pos="1816100" algn="l"/>
                <a:tab pos="2730500" algn="l"/>
                <a:tab pos="3644900" algn="l"/>
                <a:tab pos="4559300" algn="l"/>
                <a:tab pos="5473700" algn="l"/>
                <a:tab pos="6388100" algn="l"/>
                <a:tab pos="7302500" algn="l"/>
                <a:tab pos="8216900" algn="l"/>
                <a:tab pos="9131300" algn="l"/>
                <a:tab pos="10045700" algn="l"/>
              </a:tabLst>
              <a:defRPr>
                <a:latin typeface="Arial"/>
                <a:ea typeface="Arial"/>
                <a:cs typeface="Arial"/>
                <a:sym typeface="Arial"/>
              </a:defRPr>
            </a:pPr>
            <a:r>
              <a:t>Offers N-D array, element-by-element functions, and basic random numbers, linear algebra, and FFT capability for Python</a:t>
            </a:r>
          </a:p>
          <a:p>
            <a:pPr>
              <a:lnSpc>
                <a:spcPct val="93000"/>
              </a:lnSpc>
              <a:spcBef>
                <a:spcPts val="800"/>
              </a:spcBef>
              <a:tabLst>
                <a:tab pos="901700" algn="l"/>
                <a:tab pos="1816100" algn="l"/>
                <a:tab pos="2730500" algn="l"/>
                <a:tab pos="3644900" algn="l"/>
                <a:tab pos="4559300" algn="l"/>
                <a:tab pos="5473700" algn="l"/>
                <a:tab pos="6388100" algn="l"/>
                <a:tab pos="7302500" algn="l"/>
                <a:tab pos="8216900" algn="l"/>
                <a:tab pos="9131300" algn="l"/>
                <a:tab pos="10045700" algn="l"/>
              </a:tabLst>
              <a:defRPr>
                <a:solidFill>
                  <a:srgbClr val="0099FF"/>
                </a:solidFill>
                <a:latin typeface="Arial"/>
                <a:ea typeface="Arial"/>
                <a:cs typeface="Arial"/>
                <a:sym typeface="Arial"/>
              </a:defRPr>
            </a:pPr>
            <a:r>
              <a:t>http://numpy.org</a:t>
            </a:r>
          </a:p>
          <a:p>
            <a:pPr>
              <a:lnSpc>
                <a:spcPct val="93000"/>
              </a:lnSpc>
              <a:spcBef>
                <a:spcPts val="800"/>
              </a:spcBef>
              <a:tabLst>
                <a:tab pos="901700" algn="l"/>
                <a:tab pos="1816100" algn="l"/>
                <a:tab pos="2730500" algn="l"/>
                <a:tab pos="3644900" algn="l"/>
                <a:tab pos="4559300" algn="l"/>
                <a:tab pos="5473700" algn="l"/>
                <a:tab pos="6388100" algn="l"/>
                <a:tab pos="7302500" algn="l"/>
                <a:tab pos="8216900" algn="l"/>
                <a:tab pos="9131300" algn="l"/>
                <a:tab pos="10045700" algn="l"/>
              </a:tabLst>
              <a:defRPr>
                <a:latin typeface="Arial"/>
                <a:ea typeface="Arial"/>
                <a:cs typeface="Arial"/>
                <a:sym typeface="Arial"/>
              </a:defRPr>
            </a:pPr>
            <a:r>
              <a:t>Fiscally sponsored by NumFOCUS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NumPy: an Array Extension of Python"/>
          <p:cNvSpPr/>
          <p:nvPr>
            <p:ph type="title"/>
          </p:nvPr>
        </p:nvSpPr>
        <p:spPr>
          <a:prstGeom prst="rect">
            <a:avLst/>
          </a:prstGeom>
        </p:spPr>
        <p:txBody>
          <a:bodyPr/>
          <a:lstStyle/>
          <a:p>
            <a:pPr/>
            <a:r>
              <a:t>NumPy: an Array Extension of Python</a:t>
            </a:r>
          </a:p>
        </p:txBody>
      </p:sp>
      <p:sp>
        <p:nvSpPr>
          <p:cNvPr id="726" name="Data:  the array object…"/>
          <p:cNvSpPr/>
          <p:nvPr/>
        </p:nvSpPr>
        <p:spPr>
          <a:xfrm>
            <a:off x="1558230" y="977800"/>
            <a:ext cx="6168183" cy="3462488"/>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lstStyle/>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r>
              <a:t>Data:  the array object</a:t>
            </a:r>
          </a:p>
          <a:p>
            <a:pPr lvl="2" marL="648234" marR="30480" indent="-150394" defTabSz="683121">
              <a:spcBef>
                <a:spcPts val="400"/>
              </a:spcBef>
              <a:buSzPct val="100000"/>
              <a:buChar char="–"/>
              <a:defRPr sz="2000">
                <a:uFill>
                  <a:solidFill>
                    <a:srgbClr val="000000"/>
                  </a:solidFill>
                </a:uFill>
                <a:latin typeface="Arial"/>
                <a:ea typeface="Arial"/>
                <a:cs typeface="Arial"/>
                <a:sym typeface="Arial"/>
              </a:defRPr>
            </a:pPr>
            <a:r>
              <a:t> slicing and shaping </a:t>
            </a:r>
          </a:p>
          <a:p>
            <a:pPr lvl="2" marL="648234" marR="30480" indent="-150394" defTabSz="683121">
              <a:spcBef>
                <a:spcPts val="400"/>
              </a:spcBef>
              <a:buSzPct val="100000"/>
              <a:buChar char="–"/>
              <a:defRPr sz="2000">
                <a:uFill>
                  <a:solidFill>
                    <a:srgbClr val="000000"/>
                  </a:solidFill>
                </a:uFill>
                <a:latin typeface="Arial"/>
                <a:ea typeface="Arial"/>
                <a:cs typeface="Arial"/>
                <a:sym typeface="Arial"/>
              </a:defRPr>
            </a:pPr>
            <a:r>
              <a:t> data-type map to Bytes</a:t>
            </a:r>
          </a:p>
          <a:p>
            <a:pPr marR="30480" defTabSz="683121">
              <a:spcBef>
                <a:spcPts val="400"/>
              </a:spcBef>
              <a:defRPr sz="2000">
                <a:uFill>
                  <a:solidFill>
                    <a:srgbClr val="000000"/>
                  </a:solidFill>
                </a:uFill>
                <a:latin typeface="Arial"/>
                <a:ea typeface="Arial"/>
                <a:cs typeface="Arial"/>
                <a:sym typeface="Arial"/>
              </a:defRPr>
            </a:pPr>
          </a:p>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r>
              <a:t>Fast Math (ufuncs): </a:t>
            </a:r>
          </a:p>
          <a:p>
            <a:pPr lvl="2" marL="648234" marR="30480" indent="-150394" defTabSz="683121">
              <a:spcBef>
                <a:spcPts val="400"/>
              </a:spcBef>
              <a:buSzPct val="100000"/>
              <a:buChar char="–"/>
              <a:defRPr sz="2000">
                <a:uFill>
                  <a:solidFill>
                    <a:srgbClr val="000000"/>
                  </a:solidFill>
                </a:uFill>
                <a:latin typeface="Arial"/>
                <a:ea typeface="Arial"/>
                <a:cs typeface="Arial"/>
                <a:sym typeface="Arial"/>
              </a:defRPr>
            </a:pPr>
            <a:r>
              <a:t> vectorization </a:t>
            </a:r>
          </a:p>
          <a:p>
            <a:pPr lvl="2" marL="648234" marR="30480" indent="-150394" defTabSz="683121">
              <a:spcBef>
                <a:spcPts val="400"/>
              </a:spcBef>
              <a:buSzPct val="100000"/>
              <a:buChar char="–"/>
              <a:defRPr sz="2000">
                <a:uFill>
                  <a:solidFill>
                    <a:srgbClr val="000000"/>
                  </a:solidFill>
                </a:uFill>
                <a:latin typeface="Arial"/>
                <a:ea typeface="Arial"/>
                <a:cs typeface="Arial"/>
                <a:sym typeface="Arial"/>
              </a:defRPr>
            </a:pPr>
            <a:r>
              <a:t> broadcasting</a:t>
            </a:r>
          </a:p>
          <a:p>
            <a:pPr lvl="2" marL="648234" marR="30480" indent="-150394" defTabSz="683121">
              <a:spcBef>
                <a:spcPts val="400"/>
              </a:spcBef>
              <a:buSzPct val="100000"/>
              <a:buChar char="–"/>
              <a:defRPr sz="2000">
                <a:uFill>
                  <a:solidFill>
                    <a:srgbClr val="000000"/>
                  </a:solidFill>
                </a:uFill>
                <a:latin typeface="Arial"/>
                <a:ea typeface="Arial"/>
                <a:cs typeface="Arial"/>
                <a:sym typeface="Arial"/>
              </a:defRPr>
            </a:pPr>
            <a:r>
              <a:t> aggregations</a:t>
            </a:r>
          </a:p>
        </p:txBody>
      </p:sp>
      <p:pic>
        <p:nvPicPr>
          <p:cNvPr id="727" name="kawasakiefset.png" descr="kawasakiefset.png"/>
          <p:cNvPicPr>
            <a:picLocks noChangeAspect="1"/>
          </p:cNvPicPr>
          <p:nvPr/>
        </p:nvPicPr>
        <p:blipFill>
          <a:blip r:embed="rId2">
            <a:extLst/>
          </a:blip>
          <a:stretch>
            <a:fillRect/>
          </a:stretch>
        </p:blipFill>
        <p:spPr>
          <a:xfrm>
            <a:off x="3895576" y="3060537"/>
            <a:ext cx="2082850" cy="1373053"/>
          </a:xfrm>
          <a:prstGeom prst="rect">
            <a:avLst/>
          </a:prstGeom>
        </p:spPr>
      </p:pic>
      <p:pic>
        <p:nvPicPr>
          <p:cNvPr id="728" name="01-coll-dna-knoll-l.png" descr="01-coll-dna-knoll-l.png"/>
          <p:cNvPicPr>
            <a:picLocks noChangeAspect="1"/>
          </p:cNvPicPr>
          <p:nvPr/>
        </p:nvPicPr>
        <p:blipFill>
          <a:blip r:embed="rId3">
            <a:extLst/>
          </a:blip>
          <a:stretch>
            <a:fillRect/>
          </a:stretch>
        </p:blipFill>
        <p:spPr>
          <a:xfrm rot="738468">
            <a:off x="6266410" y="1088686"/>
            <a:ext cx="1506885" cy="1951872"/>
          </a:xfrm>
          <a:prstGeom prst="rect">
            <a:avLst/>
          </a:prstGeom>
        </p:spPr>
      </p:pic>
      <p:pic>
        <p:nvPicPr>
          <p:cNvPr id="729" name="image18.png" descr="image18.png"/>
          <p:cNvPicPr>
            <a:picLocks noChangeAspect="1"/>
          </p:cNvPicPr>
          <p:nvPr/>
        </p:nvPicPr>
        <p:blipFill>
          <a:blip r:embed="rId4">
            <a:extLst/>
          </a:blip>
          <a:stretch>
            <a:fillRect/>
          </a:stretch>
        </p:blipFill>
        <p:spPr>
          <a:xfrm>
            <a:off x="237625" y="1601339"/>
            <a:ext cx="1218531" cy="173705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7" name="Group"/>
          <p:cNvGrpSpPr/>
          <p:nvPr/>
        </p:nvGrpSpPr>
        <p:grpSpPr>
          <a:xfrm>
            <a:off x="2226716" y="505321"/>
            <a:ext cx="6722568" cy="4091401"/>
            <a:chOff x="0" y="0"/>
            <a:chExt cx="6722566" cy="4091399"/>
          </a:xfrm>
        </p:grpSpPr>
        <p:pic>
          <p:nvPicPr>
            <p:cNvPr id="731" name="image.png" descr="image.png"/>
            <p:cNvPicPr>
              <a:picLocks noChangeAspect="0"/>
            </p:cNvPicPr>
            <p:nvPr/>
          </p:nvPicPr>
          <p:blipFill>
            <a:blip r:embed="rId2">
              <a:extLst/>
            </a:blip>
            <a:stretch>
              <a:fillRect/>
            </a:stretch>
          </p:blipFill>
          <p:spPr>
            <a:xfrm>
              <a:off x="0" y="0"/>
              <a:ext cx="6722567" cy="2471732"/>
            </a:xfrm>
            <a:prstGeom prst="rect">
              <a:avLst/>
            </a:prstGeom>
            <a:ln w="9525" cap="flat">
              <a:noFill/>
              <a:round/>
            </a:ln>
            <a:effectLst/>
          </p:spPr>
        </p:pic>
        <p:graphicFrame>
          <p:nvGraphicFramePr>
            <p:cNvPr id="732" name="Table"/>
            <p:cNvGraphicFramePr/>
            <p:nvPr/>
          </p:nvGraphicFramePr>
          <p:xfrm>
            <a:off x="4511195" y="2706896"/>
            <a:ext cx="1895293" cy="13845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67472"/>
                  <a:gridCol w="467472"/>
                  <a:gridCol w="467472"/>
                  <a:gridCol w="467472"/>
                </a:tblGrid>
                <a:tr h="339775">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254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254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25400">
                        <a:solidFill>
                          <a:srgbClr val="000000"/>
                        </a:solidFill>
                        <a:miter lim="400000"/>
                      </a:lnR>
                      <a:lnT w="25400">
                        <a:solidFill>
                          <a:srgbClr val="000000"/>
                        </a:solidFill>
                        <a:miter lim="400000"/>
                      </a:lnT>
                      <a:lnB w="12700">
                        <a:solidFill>
                          <a:srgbClr val="000000"/>
                        </a:solidFill>
                        <a:miter lim="400000"/>
                      </a:lnB>
                      <a:noFill/>
                    </a:tcPr>
                  </a:tc>
                </a:tr>
                <a:tr h="339775">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noFill/>
                    </a:tcPr>
                  </a:tc>
                </a:tr>
                <a:tr h="339775">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25400">
                        <a:solidFill>
                          <a:srgbClr val="000000"/>
                        </a:solidFill>
                        <a:miter lim="400000"/>
                      </a:lnR>
                      <a:lnT w="12700">
                        <a:solidFill>
                          <a:srgbClr val="000000"/>
                        </a:solidFill>
                        <a:miter lim="400000"/>
                      </a:lnT>
                      <a:lnB w="12700">
                        <a:solidFill>
                          <a:srgbClr val="000000"/>
                        </a:solidFill>
                        <a:miter lim="400000"/>
                      </a:lnB>
                      <a:noFill/>
                    </a:tcPr>
                  </a:tc>
                </a:tr>
                <a:tr h="339775">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254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25400">
                        <a:solidFill>
                          <a:srgbClr val="000000"/>
                        </a:solidFill>
                        <a:miter lim="400000"/>
                      </a:lnB>
                      <a:noFill/>
                    </a:tcPr>
                  </a:tc>
                  <a:tc>
                    <a:txBody>
                      <a:bodyPr/>
                      <a:lstStyle/>
                      <a:p>
                        <a:pPr algn="ctr" defTabSz="914400">
                          <a:tabLst>
                            <a:tab pos="469900" algn="l"/>
                          </a:tabLst>
                          <a:defRPr>
                            <a:latin typeface="Gill Sans"/>
                            <a:ea typeface="Gill Sans"/>
                            <a:cs typeface="Gill Sans"/>
                            <a:sym typeface="Gill Sans"/>
                          </a:defRPr>
                        </a:pPr>
                      </a:p>
                    </a:txBody>
                    <a:tcPr marL="50800" marR="50800" marT="50800" marB="50800" anchor="ctr" anchorCtr="0" horzOverflow="overflow">
                      <a:lnL w="12700">
                        <a:solidFill>
                          <a:srgbClr val="000000"/>
                        </a:solidFill>
                        <a:miter lim="400000"/>
                      </a:lnL>
                      <a:lnR w="25400">
                        <a:solidFill>
                          <a:srgbClr val="000000"/>
                        </a:solidFill>
                        <a:miter lim="400000"/>
                      </a:lnR>
                      <a:lnT w="12700">
                        <a:solidFill>
                          <a:srgbClr val="000000"/>
                        </a:solidFill>
                        <a:miter lim="400000"/>
                      </a:lnT>
                      <a:lnB w="25400">
                        <a:solidFill>
                          <a:srgbClr val="000000"/>
                        </a:solidFill>
                        <a:miter lim="400000"/>
                      </a:lnB>
                      <a:noFill/>
                    </a:tcPr>
                  </a:tc>
                </a:tr>
              </a:tbl>
            </a:graphicData>
          </a:graphic>
        </p:graphicFrame>
        <p:sp>
          <p:nvSpPr>
            <p:cNvPr id="733" name="shape"/>
            <p:cNvSpPr/>
            <p:nvPr/>
          </p:nvSpPr>
          <p:spPr>
            <a:xfrm>
              <a:off x="1592186" y="3084839"/>
              <a:ext cx="1937966" cy="659391"/>
            </a:xfrm>
            <a:prstGeom prst="roundRect">
              <a:avLst>
                <a:gd name="adj" fmla="val 18293"/>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26789" tIns="26789" rIns="26789" bIns="26789" numCol="1" anchor="ctr">
              <a:noAutofit/>
            </a:bodyPr>
            <a:lstStyle>
              <a:lvl1pPr algn="ctr" defTabSz="308074">
                <a:defRPr sz="20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shape</a:t>
              </a:r>
            </a:p>
          </p:txBody>
        </p:sp>
        <p:sp>
          <p:nvSpPr>
            <p:cNvPr id="734" name="Line"/>
            <p:cNvSpPr/>
            <p:nvPr/>
          </p:nvSpPr>
          <p:spPr>
            <a:xfrm flipH="1">
              <a:off x="3551118" y="3386463"/>
              <a:ext cx="928154" cy="8432"/>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defTabSz="241101">
                <a:defRPr sz="600"/>
              </a:pPr>
            </a:p>
          </p:txBody>
        </p:sp>
        <p:sp>
          <p:nvSpPr>
            <p:cNvPr id="735" name="Line"/>
            <p:cNvSpPr/>
            <p:nvPr/>
          </p:nvSpPr>
          <p:spPr>
            <a:xfrm flipH="1" flipV="1">
              <a:off x="2470031" y="2087097"/>
              <a:ext cx="401520" cy="97875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defTabSz="241101">
                <a:defRPr sz="600"/>
              </a:pPr>
            </a:p>
          </p:txBody>
        </p:sp>
        <p:sp>
          <p:nvSpPr>
            <p:cNvPr id="736" name="Line"/>
            <p:cNvSpPr/>
            <p:nvPr/>
          </p:nvSpPr>
          <p:spPr>
            <a:xfrm flipH="1" flipV="1">
              <a:off x="870900" y="1903978"/>
              <a:ext cx="689122" cy="1347496"/>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defTabSz="241101">
                <a:defRPr sz="600"/>
              </a:pPr>
            </a:p>
          </p:txBody>
        </p:sp>
      </p:grpSp>
      <p:sp>
        <p:nvSpPr>
          <p:cNvPr id="738" name="NumPy Array"/>
          <p:cNvSpPr/>
          <p:nvPr>
            <p:ph type="title"/>
          </p:nvPr>
        </p:nvSpPr>
        <p:spPr>
          <a:xfrm>
            <a:off x="355598" y="-152448"/>
            <a:ext cx="7247968" cy="1116108"/>
          </a:xfrm>
          <a:prstGeom prst="rect">
            <a:avLst/>
          </a:prstGeom>
        </p:spPr>
        <p:txBody>
          <a:bodyPr/>
          <a:lstStyle/>
          <a:p>
            <a:pPr/>
            <a:r>
              <a:t>NumPy Array</a:t>
            </a:r>
          </a:p>
        </p:txBody>
      </p:sp>
      <p:sp>
        <p:nvSpPr>
          <p:cNvPr id="739" name="Key Attributes…"/>
          <p:cNvSpPr/>
          <p:nvPr/>
        </p:nvSpPr>
        <p:spPr>
          <a:xfrm>
            <a:off x="335206" y="1116330"/>
            <a:ext cx="1901363" cy="179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2000"/>
            </a:pPr>
            <a:r>
              <a:t>Key Attributes</a:t>
            </a:r>
          </a:p>
          <a:p>
            <a:pPr marL="180473" indent="-180473">
              <a:buSzPct val="100000"/>
              <a:buChar char="•"/>
            </a:pPr>
            <a:r>
              <a:t>dtype</a:t>
            </a:r>
          </a:p>
          <a:p>
            <a:pPr marL="180473" indent="-180473">
              <a:buSzPct val="100000"/>
              <a:buChar char="•"/>
            </a:pPr>
            <a:r>
              <a:t>shape</a:t>
            </a:r>
          </a:p>
          <a:p>
            <a:pPr marL="180473" indent="-180473">
              <a:buSzPct val="100000"/>
              <a:buChar char="•"/>
            </a:pPr>
            <a:r>
              <a:t>ndim</a:t>
            </a:r>
          </a:p>
          <a:p>
            <a:pPr marL="180473" indent="-180473">
              <a:buSzPct val="100000"/>
              <a:buChar char="•"/>
            </a:pPr>
            <a:r>
              <a:t>strides</a:t>
            </a:r>
          </a:p>
          <a:p>
            <a:pPr marL="180473" indent="-180473">
              <a:buSzPct val="100000"/>
              <a:buChar char="•"/>
            </a:pPr>
            <a:r>
              <a:t>data</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Rectangle"/>
          <p:cNvSpPr/>
          <p:nvPr/>
        </p:nvSpPr>
        <p:spPr>
          <a:xfrm>
            <a:off x="296505" y="2490931"/>
            <a:ext cx="3645339" cy="1644383"/>
          </a:xfrm>
          <a:prstGeom prst="rect">
            <a:avLst/>
          </a:prstGeom>
          <a:blipFill>
            <a:blip r:embed="rId2"/>
          </a:blipFill>
          <a:ln w="3175">
            <a:miter lim="400000"/>
          </a:ln>
          <a:effectLst>
            <a:outerShdw sx="100000" sy="100000" kx="0" ky="0" algn="b" rotWithShape="0" blurRad="12700" dist="12700" dir="5400000">
              <a:srgbClr val="000000">
                <a:alpha val="50000"/>
              </a:srgbClr>
            </a:outerShdw>
          </a:effectLst>
        </p:spPr>
        <p:txBody>
          <a:bodyPr lIns="26789" tIns="26789" rIns="26789" bIns="26789" anchor="ctr"/>
          <a:lstStyle/>
          <a:p>
            <a:pPr algn="ctr" defTabSz="308074">
              <a:defRPr sz="2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2" name="NumPy Examples"/>
          <p:cNvSpPr/>
          <p:nvPr>
            <p:ph type="title"/>
          </p:nvPr>
        </p:nvSpPr>
        <p:spPr>
          <a:xfrm>
            <a:off x="304798" y="-160974"/>
            <a:ext cx="7247968" cy="1116108"/>
          </a:xfrm>
          <a:prstGeom prst="rect">
            <a:avLst/>
          </a:prstGeom>
        </p:spPr>
        <p:txBody>
          <a:bodyPr/>
          <a:lstStyle/>
          <a:p>
            <a:pPr/>
            <a:r>
              <a:t>NumPy Examples</a:t>
            </a:r>
          </a:p>
        </p:txBody>
      </p:sp>
      <p:pic>
        <p:nvPicPr>
          <p:cNvPr id="743" name="pasted-image.png" descr="pasted-image.png"/>
          <p:cNvPicPr>
            <a:picLocks noChangeAspect="1"/>
          </p:cNvPicPr>
          <p:nvPr/>
        </p:nvPicPr>
        <p:blipFill>
          <a:blip r:embed="rId3">
            <a:extLst/>
          </a:blip>
          <a:stretch>
            <a:fillRect/>
          </a:stretch>
        </p:blipFill>
        <p:spPr>
          <a:xfrm>
            <a:off x="929238" y="735345"/>
            <a:ext cx="1848493" cy="1580839"/>
          </a:xfrm>
          <a:prstGeom prst="rect">
            <a:avLst/>
          </a:prstGeom>
          <a:ln w="12700">
            <a:miter lim="400000"/>
          </a:ln>
        </p:spPr>
      </p:pic>
      <p:pic>
        <p:nvPicPr>
          <p:cNvPr id="744" name="pasted-image.png" descr="pasted-image.png"/>
          <p:cNvPicPr>
            <a:picLocks noChangeAspect="1"/>
          </p:cNvPicPr>
          <p:nvPr/>
        </p:nvPicPr>
        <p:blipFill>
          <a:blip r:embed="rId4">
            <a:extLst/>
          </a:blip>
          <a:stretch>
            <a:fillRect/>
          </a:stretch>
        </p:blipFill>
        <p:spPr>
          <a:xfrm>
            <a:off x="5095816" y="441300"/>
            <a:ext cx="2487613" cy="2487613"/>
          </a:xfrm>
          <a:prstGeom prst="rect">
            <a:avLst/>
          </a:prstGeom>
          <a:ln w="12700">
            <a:miter lim="400000"/>
          </a:ln>
        </p:spPr>
      </p:pic>
      <p:sp>
        <p:nvSpPr>
          <p:cNvPr id="745" name="2d array"/>
          <p:cNvSpPr/>
          <p:nvPr/>
        </p:nvSpPr>
        <p:spPr>
          <a:xfrm>
            <a:off x="181731" y="688251"/>
            <a:ext cx="994247" cy="3710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308074">
              <a:defRPr sz="2200">
                <a:latin typeface="Gill Sans"/>
                <a:ea typeface="Gill Sans"/>
                <a:cs typeface="Gill Sans"/>
                <a:sym typeface="Gill Sans"/>
              </a:defRPr>
            </a:lvl1pPr>
          </a:lstStyle>
          <a:p>
            <a:pPr/>
            <a:r>
              <a:t>2d array</a:t>
            </a:r>
          </a:p>
        </p:txBody>
      </p:sp>
      <p:sp>
        <p:nvSpPr>
          <p:cNvPr id="746" name="3d array"/>
          <p:cNvSpPr/>
          <p:nvPr/>
        </p:nvSpPr>
        <p:spPr>
          <a:xfrm>
            <a:off x="6057912" y="211541"/>
            <a:ext cx="994247" cy="3710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308074">
              <a:defRPr sz="2200">
                <a:latin typeface="Gill Sans"/>
                <a:ea typeface="Gill Sans"/>
                <a:cs typeface="Gill Sans"/>
                <a:sym typeface="Gill Sans"/>
              </a:defRPr>
            </a:lvl1pPr>
          </a:lstStyle>
          <a:p>
            <a:pPr/>
            <a:r>
              <a:t>3d array</a:t>
            </a:r>
          </a:p>
        </p:txBody>
      </p:sp>
      <p:sp>
        <p:nvSpPr>
          <p:cNvPr id="747" name="[439 472 477]…"/>
          <p:cNvSpPr/>
          <p:nvPr/>
        </p:nvSpPr>
        <p:spPr>
          <a:xfrm>
            <a:off x="495079" y="4204677"/>
            <a:ext cx="3248191" cy="459979"/>
          </a:xfrm>
          <a:prstGeom prst="rect">
            <a:avLst/>
          </a:prstGeom>
          <a:solidFill>
            <a:srgbClr val="FBFB8C"/>
          </a:solidFill>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defTabSz="241101">
              <a:tabLst>
                <a:tab pos="177800" algn="l"/>
                <a:tab pos="368300" algn="l"/>
                <a:tab pos="558800" algn="l"/>
                <a:tab pos="749300" algn="l"/>
                <a:tab pos="927100" algn="l"/>
                <a:tab pos="1117600" algn="l"/>
                <a:tab pos="1308100" algn="l"/>
                <a:tab pos="1498600" algn="l"/>
                <a:tab pos="1676400" algn="l"/>
                <a:tab pos="1866900" algn="l"/>
                <a:tab pos="2057400" algn="l"/>
                <a:tab pos="2247900" algn="l"/>
              </a:tabLst>
              <a:defRPr sz="1400">
                <a:latin typeface="Menlo"/>
                <a:ea typeface="Menlo"/>
                <a:cs typeface="Menlo"/>
                <a:sym typeface="Menlo"/>
              </a:defRPr>
            </a:pPr>
            <a:r>
              <a:t>[439 472 477]</a:t>
            </a:r>
          </a:p>
          <a:p>
            <a:pPr defTabSz="241101">
              <a:tabLst>
                <a:tab pos="177800" algn="l"/>
                <a:tab pos="368300" algn="l"/>
                <a:tab pos="558800" algn="l"/>
                <a:tab pos="749300" algn="l"/>
                <a:tab pos="927100" algn="l"/>
                <a:tab pos="1117600" algn="l"/>
                <a:tab pos="1308100" algn="l"/>
                <a:tab pos="1498600" algn="l"/>
                <a:tab pos="1676400" algn="l"/>
                <a:tab pos="1866900" algn="l"/>
                <a:tab pos="2057400" algn="l"/>
                <a:tab pos="2247900" algn="l"/>
              </a:tabLst>
              <a:defRPr sz="1400">
                <a:latin typeface="Menlo"/>
                <a:ea typeface="Menlo"/>
                <a:cs typeface="Menlo"/>
                <a:sym typeface="Menlo"/>
              </a:defRPr>
            </a:pPr>
            <a:r>
              <a:t>[217 205 261 222 245 238]</a:t>
            </a:r>
          </a:p>
        </p:txBody>
      </p:sp>
      <p:pic>
        <p:nvPicPr>
          <p:cNvPr id="748" name="Screen Shot 2014-07-25 at 5.45.11 AM.png" descr="Screen Shot 2014-07-25 at 5.45.11 AM.png"/>
          <p:cNvPicPr>
            <a:picLocks noChangeAspect="1"/>
          </p:cNvPicPr>
          <p:nvPr/>
        </p:nvPicPr>
        <p:blipFill>
          <a:blip r:embed="rId5">
            <a:extLst/>
          </a:blip>
          <a:stretch>
            <a:fillRect/>
          </a:stretch>
        </p:blipFill>
        <p:spPr>
          <a:xfrm>
            <a:off x="474245" y="2601138"/>
            <a:ext cx="3289859" cy="1423969"/>
          </a:xfrm>
          <a:prstGeom prst="rect">
            <a:avLst/>
          </a:prstGeom>
          <a:ln w="12700">
            <a:miter lim="400000"/>
          </a:ln>
        </p:spPr>
      </p:pic>
      <p:grpSp>
        <p:nvGrpSpPr>
          <p:cNvPr id="751" name="Group"/>
          <p:cNvGrpSpPr/>
          <p:nvPr/>
        </p:nvGrpSpPr>
        <p:grpSpPr>
          <a:xfrm>
            <a:off x="4224397" y="3096765"/>
            <a:ext cx="4661277" cy="725064"/>
            <a:chOff x="0" y="0"/>
            <a:chExt cx="4661275" cy="725062"/>
          </a:xfrm>
        </p:grpSpPr>
        <p:sp>
          <p:nvSpPr>
            <p:cNvPr id="749" name="Rectangle"/>
            <p:cNvSpPr/>
            <p:nvPr/>
          </p:nvSpPr>
          <p:spPr>
            <a:xfrm>
              <a:off x="0" y="0"/>
              <a:ext cx="4661276" cy="725063"/>
            </a:xfrm>
            <a:prstGeom prst="rect">
              <a:avLst/>
            </a:prstGeom>
            <a:blipFill rotWithShape="1">
              <a:blip r:embed="rId2"/>
              <a:srcRect l="0" t="0" r="0" b="0"/>
              <a:tile tx="0" ty="0" sx="100000" sy="100000" flip="none" algn="tl"/>
            </a:blipFill>
            <a:ln w="3175" cap="flat">
              <a:noFill/>
              <a:miter lim="400000"/>
            </a:ln>
            <a:effectLst>
              <a:outerShdw sx="100000" sy="100000" kx="0" ky="0" algn="b" rotWithShape="0" blurRad="12700" dist="12700" dir="5400000">
                <a:srgbClr val="000000">
                  <a:alpha val="50000"/>
                </a:srgbClr>
              </a:outerShdw>
            </a:effectLst>
          </p:spPr>
          <p:txBody>
            <a:bodyPr wrap="square" lIns="26789" tIns="26789" rIns="26789" bIns="26789" numCol="1" anchor="ctr">
              <a:noAutofit/>
            </a:bodyPr>
            <a:lstStyle/>
            <a:p>
              <a:pPr algn="ctr" defTabSz="308074">
                <a:defRPr sz="2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750" name="Screen Shot 2014-07-25 at 5.49.04 AM.png" descr="Screen Shot 2014-07-25 at 5.49.04 AM.png"/>
            <p:cNvPicPr>
              <a:picLocks noChangeAspect="1"/>
            </p:cNvPicPr>
            <p:nvPr/>
          </p:nvPicPr>
          <p:blipFill>
            <a:blip r:embed="rId6">
              <a:extLst/>
            </a:blip>
            <a:stretch>
              <a:fillRect/>
            </a:stretch>
          </p:blipFill>
          <p:spPr>
            <a:xfrm>
              <a:off x="94069" y="135633"/>
              <a:ext cx="4473137" cy="453797"/>
            </a:xfrm>
            <a:prstGeom prst="rect">
              <a:avLst/>
            </a:prstGeom>
            <a:ln w="12700" cap="flat">
              <a:noFill/>
              <a:miter lim="400000"/>
            </a:ln>
            <a:effectLst/>
          </p:spPr>
        </p:pic>
      </p:grpSp>
      <p:sp>
        <p:nvSpPr>
          <p:cNvPr id="752" name="9.98330639789 2.96677717122"/>
          <p:cNvSpPr/>
          <p:nvPr/>
        </p:nvSpPr>
        <p:spPr>
          <a:xfrm>
            <a:off x="4663907" y="3815330"/>
            <a:ext cx="3782257" cy="320279"/>
          </a:xfrm>
          <a:prstGeom prst="rect">
            <a:avLst/>
          </a:prstGeom>
          <a:solidFill>
            <a:srgbClr val="FBFB8C"/>
          </a:solidFill>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241101">
              <a:tabLst>
                <a:tab pos="177800" algn="l"/>
                <a:tab pos="368300" algn="l"/>
                <a:tab pos="558800" algn="l"/>
                <a:tab pos="749300" algn="l"/>
                <a:tab pos="927100" algn="l"/>
                <a:tab pos="1117600" algn="l"/>
                <a:tab pos="1308100" algn="l"/>
                <a:tab pos="1498600" algn="l"/>
                <a:tab pos="1676400" algn="l"/>
                <a:tab pos="1866900" algn="l"/>
                <a:tab pos="2057400" algn="l"/>
                <a:tab pos="2247900" algn="l"/>
              </a:tabLst>
              <a:defRPr>
                <a:latin typeface="Menlo"/>
                <a:ea typeface="Menlo"/>
                <a:cs typeface="Menlo"/>
                <a:sym typeface="Menlo"/>
              </a:defRPr>
            </a:lvl1pPr>
          </a:lstStyle>
          <a:p>
            <a:pPr/>
            <a:r>
              <a:t>9.98330639789 2.96677717122</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NumPy Slicing (Selection)"/>
          <p:cNvSpPr/>
          <p:nvPr>
            <p:ph type="title"/>
          </p:nvPr>
        </p:nvSpPr>
        <p:spPr>
          <a:xfrm>
            <a:off x="304798" y="-120277"/>
            <a:ext cx="7247968" cy="1116107"/>
          </a:xfrm>
          <a:prstGeom prst="rect">
            <a:avLst/>
          </a:prstGeom>
        </p:spPr>
        <p:txBody>
          <a:bodyPr/>
          <a:lstStyle/>
          <a:p>
            <a:pPr/>
            <a:r>
              <a:t>NumPy Slicing (Selection)</a:t>
            </a:r>
          </a:p>
        </p:txBody>
      </p:sp>
      <p:sp>
        <p:nvSpPr>
          <p:cNvPr id="755" name="&gt;&gt;&gt; a[0,3:5]…"/>
          <p:cNvSpPr/>
          <p:nvPr/>
        </p:nvSpPr>
        <p:spPr>
          <a:xfrm>
            <a:off x="527843" y="1033462"/>
            <a:ext cx="3962401" cy="2377429"/>
          </a:xfrm>
          <a:prstGeom prst="rect">
            <a:avLst/>
          </a:prstGeom>
          <a:ln w="12700">
            <a:miter lim="400000"/>
          </a:ln>
          <a:extLst>
            <a:ext uri="{C572A759-6A51-4108-AA02-DFA0A04FC94B}">
              <ma14:wrappingTextBoxFlag xmlns:ma14="http://schemas.microsoft.com/office/mac/drawingml/2011/main" val="1"/>
            </a:ext>
          </a:extLst>
        </p:spPr>
        <p:txBody>
          <a:bodyPr lIns="45714" tIns="45714" rIns="45714" bIns="45714">
            <a:spAutoFit/>
          </a:bodyPr>
          <a:lstStyle/>
          <a:p>
            <a:pPr defTabSz="914400">
              <a:defRPr b="1">
                <a:solidFill>
                  <a:srgbClr val="FB7A05"/>
                </a:solidFill>
                <a:latin typeface="Courier New"/>
                <a:ea typeface="Courier New"/>
                <a:cs typeface="Courier New"/>
                <a:sym typeface="Courier New"/>
              </a:defRPr>
            </a:pPr>
            <a:r>
              <a:t>&gt;&gt;&gt; a[0,3:5]</a:t>
            </a:r>
          </a:p>
          <a:p>
            <a:pPr defTabSz="914400">
              <a:defRPr>
                <a:solidFill>
                  <a:srgbClr val="FB7A05"/>
                </a:solidFill>
                <a:latin typeface="Courier New"/>
                <a:ea typeface="Courier New"/>
                <a:cs typeface="Courier New"/>
                <a:sym typeface="Courier New"/>
              </a:defRPr>
            </a:pPr>
            <a:r>
              <a:t>array([3, 4])</a:t>
            </a:r>
          </a:p>
          <a:p>
            <a:pPr defTabSz="914400">
              <a:defRPr>
                <a:solidFill>
                  <a:srgbClr val="FB7A05"/>
                </a:solidFill>
                <a:latin typeface="Courier New"/>
                <a:ea typeface="Courier New"/>
                <a:cs typeface="Courier New"/>
                <a:sym typeface="Courier New"/>
              </a:defRPr>
            </a:pPr>
          </a:p>
          <a:p>
            <a:pPr defTabSz="914400">
              <a:defRPr b="1">
                <a:solidFill>
                  <a:srgbClr val="1010FC"/>
                </a:solidFill>
                <a:latin typeface="Courier New"/>
                <a:ea typeface="Courier New"/>
                <a:cs typeface="Courier New"/>
                <a:sym typeface="Courier New"/>
              </a:defRPr>
            </a:pPr>
            <a:r>
              <a:t>&gt;&gt;&gt; a[4:,4:]</a:t>
            </a:r>
          </a:p>
          <a:p>
            <a:pPr defTabSz="914400">
              <a:defRPr>
                <a:solidFill>
                  <a:srgbClr val="1010FC"/>
                </a:solidFill>
                <a:latin typeface="Courier New"/>
                <a:ea typeface="Courier New"/>
                <a:cs typeface="Courier New"/>
                <a:sym typeface="Courier New"/>
              </a:defRPr>
            </a:pPr>
            <a:r>
              <a:t>array([[44, 45],       </a:t>
            </a:r>
          </a:p>
          <a:p>
            <a:pPr defTabSz="914400">
              <a:defRPr>
                <a:solidFill>
                  <a:srgbClr val="1010FC"/>
                </a:solidFill>
                <a:latin typeface="Courier New"/>
                <a:ea typeface="Courier New"/>
                <a:cs typeface="Courier New"/>
                <a:sym typeface="Courier New"/>
              </a:defRPr>
            </a:pPr>
            <a:r>
              <a:t>       [54, 55]])</a:t>
            </a:r>
          </a:p>
          <a:p>
            <a:pPr defTabSz="914400">
              <a:defRPr b="1">
                <a:solidFill>
                  <a:srgbClr val="E73619"/>
                </a:solidFill>
                <a:latin typeface="Courier New"/>
                <a:ea typeface="Courier New"/>
                <a:cs typeface="Courier New"/>
                <a:sym typeface="Courier New"/>
              </a:defRPr>
            </a:pPr>
          </a:p>
          <a:p>
            <a:pPr defTabSz="914400">
              <a:defRPr b="1">
                <a:solidFill>
                  <a:srgbClr val="E73619"/>
                </a:solidFill>
                <a:latin typeface="Courier New"/>
                <a:ea typeface="Courier New"/>
                <a:cs typeface="Courier New"/>
                <a:sym typeface="Courier New"/>
              </a:defRPr>
            </a:pPr>
            <a:r>
              <a:t>&gt;&gt;&gt; a[:,2]</a:t>
            </a:r>
          </a:p>
          <a:p>
            <a:pPr defTabSz="914400">
              <a:defRPr>
                <a:solidFill>
                  <a:srgbClr val="E73619"/>
                </a:solidFill>
                <a:latin typeface="Courier New"/>
                <a:ea typeface="Courier New"/>
                <a:cs typeface="Courier New"/>
                <a:sym typeface="Courier New"/>
              </a:defRPr>
            </a:pPr>
            <a:r>
              <a:t>array([2,12,22,32,42,52])</a:t>
            </a:r>
          </a:p>
        </p:txBody>
      </p:sp>
      <p:pic>
        <p:nvPicPr>
          <p:cNvPr id="756" name="image.pdf" descr="image.pdf"/>
          <p:cNvPicPr>
            <a:picLocks noChangeAspect="1"/>
          </p:cNvPicPr>
          <p:nvPr/>
        </p:nvPicPr>
        <p:blipFill>
          <a:blip r:embed="rId2">
            <a:extLst/>
          </a:blip>
          <a:stretch>
            <a:fillRect/>
          </a:stretch>
        </p:blipFill>
        <p:spPr>
          <a:xfrm>
            <a:off x="4807743" y="1067593"/>
            <a:ext cx="3008314" cy="3008314"/>
          </a:xfrm>
          <a:prstGeom prst="rect">
            <a:avLst/>
          </a:prstGeom>
          <a:ln w="12700">
            <a:miter lim="400000"/>
          </a:ln>
        </p:spPr>
      </p:pic>
      <p:sp>
        <p:nvSpPr>
          <p:cNvPr id="757" name="&gt;&gt;&gt; a[2::2,::2]…"/>
          <p:cNvSpPr/>
          <p:nvPr/>
        </p:nvSpPr>
        <p:spPr>
          <a:xfrm>
            <a:off x="502443" y="3649662"/>
            <a:ext cx="3122140" cy="853429"/>
          </a:xfrm>
          <a:prstGeom prst="rect">
            <a:avLst/>
          </a:prstGeom>
          <a:ln w="12700">
            <a:miter lim="400000"/>
          </a:ln>
          <a:extLst>
            <a:ext uri="{C572A759-6A51-4108-AA02-DFA0A04FC94B}">
              <ma14:wrappingTextBoxFlag xmlns:ma14="http://schemas.microsoft.com/office/mac/drawingml/2011/main" val="1"/>
            </a:ext>
          </a:extLst>
        </p:spPr>
        <p:txBody>
          <a:bodyPr wrap="none" lIns="45714" tIns="45714" rIns="45714" bIns="45714">
            <a:spAutoFit/>
          </a:bodyPr>
          <a:lstStyle/>
          <a:p>
            <a:pPr defTabSz="914400">
              <a:defRPr b="1">
                <a:solidFill>
                  <a:srgbClr val="008000"/>
                </a:solidFill>
                <a:latin typeface="Courier New"/>
                <a:ea typeface="Courier New"/>
                <a:cs typeface="Courier New"/>
                <a:sym typeface="Courier New"/>
              </a:defRPr>
            </a:pPr>
            <a:r>
              <a:t>&gt;&gt;&gt; a[2::2,::2]</a:t>
            </a:r>
          </a:p>
          <a:p>
            <a:pPr defTabSz="914400">
              <a:defRPr b="1">
                <a:solidFill>
                  <a:srgbClr val="008000"/>
                </a:solidFill>
                <a:latin typeface="Courier New"/>
                <a:ea typeface="Courier New"/>
                <a:cs typeface="Courier New"/>
                <a:sym typeface="Courier New"/>
              </a:defRPr>
            </a:pPr>
            <a:r>
              <a:t>array([[20, 22, 24], </a:t>
            </a:r>
          </a:p>
          <a:p>
            <a:pPr defTabSz="914400">
              <a:defRPr b="1">
                <a:solidFill>
                  <a:srgbClr val="008000"/>
                </a:solidFill>
                <a:latin typeface="Courier New"/>
                <a:ea typeface="Courier New"/>
                <a:cs typeface="Courier New"/>
                <a:sym typeface="Courier New"/>
              </a:defRPr>
            </a:pPr>
            <a:r>
              <a:t>       [40, 42, 44]])</a:t>
            </a:r>
          </a:p>
        </p:txBody>
      </p:sp>
      <p:sp>
        <p:nvSpPr>
          <p:cNvPr id="758" name="Rectangle"/>
          <p:cNvSpPr/>
          <p:nvPr/>
        </p:nvSpPr>
        <p:spPr>
          <a:xfrm>
            <a:off x="6223000" y="1328737"/>
            <a:ext cx="869950" cy="417513"/>
          </a:xfrm>
          <a:prstGeom prst="rect">
            <a:avLst/>
          </a:prstGeom>
          <a:ln w="57150">
            <a:solidFill>
              <a:srgbClr val="FB7A05"/>
            </a:solidFill>
          </a:ln>
        </p:spPr>
        <p:txBody>
          <a:bodyPr lIns="45719" rIns="45719" anchor="ctr"/>
          <a:lstStyle/>
          <a:p>
            <a:pPr defTabSz="914400">
              <a:defRPr>
                <a:latin typeface="Arial"/>
                <a:ea typeface="Arial"/>
                <a:cs typeface="Arial"/>
                <a:sym typeface="Arial"/>
              </a:defRPr>
            </a:pPr>
          </a:p>
        </p:txBody>
      </p:sp>
      <p:sp>
        <p:nvSpPr>
          <p:cNvPr id="759" name="Rectangle"/>
          <p:cNvSpPr/>
          <p:nvPr/>
        </p:nvSpPr>
        <p:spPr>
          <a:xfrm>
            <a:off x="5759450" y="1328737"/>
            <a:ext cx="412750" cy="2695576"/>
          </a:xfrm>
          <a:prstGeom prst="rect">
            <a:avLst/>
          </a:prstGeom>
          <a:ln w="57150">
            <a:solidFill>
              <a:srgbClr val="E73619"/>
            </a:solidFill>
          </a:ln>
        </p:spPr>
        <p:txBody>
          <a:bodyPr lIns="45719" rIns="45719" anchor="ctr"/>
          <a:lstStyle/>
          <a:p>
            <a:pPr defTabSz="914400">
              <a:defRPr>
                <a:latin typeface="Arial"/>
                <a:ea typeface="Arial"/>
                <a:cs typeface="Arial"/>
                <a:sym typeface="Arial"/>
              </a:defRPr>
            </a:pPr>
          </a:p>
        </p:txBody>
      </p:sp>
      <p:sp>
        <p:nvSpPr>
          <p:cNvPr id="760" name="Rectangle"/>
          <p:cNvSpPr/>
          <p:nvPr/>
        </p:nvSpPr>
        <p:spPr>
          <a:xfrm>
            <a:off x="4833937" y="3154362"/>
            <a:ext cx="420688" cy="40957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
        <p:nvSpPr>
          <p:cNvPr id="761" name="Rectangle"/>
          <p:cNvSpPr/>
          <p:nvPr/>
        </p:nvSpPr>
        <p:spPr>
          <a:xfrm>
            <a:off x="6670675" y="3148012"/>
            <a:ext cx="865188" cy="873126"/>
          </a:xfrm>
          <a:prstGeom prst="rect">
            <a:avLst/>
          </a:prstGeom>
          <a:ln w="57150">
            <a:solidFill>
              <a:srgbClr val="1010FC"/>
            </a:solidFill>
          </a:ln>
        </p:spPr>
        <p:txBody>
          <a:bodyPr lIns="45719" rIns="45719" anchor="ctr"/>
          <a:lstStyle/>
          <a:p>
            <a:pPr defTabSz="914400">
              <a:defRPr>
                <a:latin typeface="Arial"/>
                <a:ea typeface="Arial"/>
                <a:cs typeface="Arial"/>
                <a:sym typeface="Arial"/>
              </a:defRPr>
            </a:pPr>
          </a:p>
        </p:txBody>
      </p:sp>
      <p:sp>
        <p:nvSpPr>
          <p:cNvPr id="762" name="Rectangle"/>
          <p:cNvSpPr/>
          <p:nvPr/>
        </p:nvSpPr>
        <p:spPr>
          <a:xfrm>
            <a:off x="4840287" y="2239962"/>
            <a:ext cx="420688" cy="40957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
        <p:nvSpPr>
          <p:cNvPr id="763" name="Rectangle"/>
          <p:cNvSpPr/>
          <p:nvPr/>
        </p:nvSpPr>
        <p:spPr>
          <a:xfrm>
            <a:off x="6662737" y="2246312"/>
            <a:ext cx="420688" cy="40957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
        <p:nvSpPr>
          <p:cNvPr id="764" name="Rectangle"/>
          <p:cNvSpPr/>
          <p:nvPr/>
        </p:nvSpPr>
        <p:spPr>
          <a:xfrm>
            <a:off x="5799137" y="3148012"/>
            <a:ext cx="319088" cy="42227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
        <p:nvSpPr>
          <p:cNvPr id="765" name="Rectangle"/>
          <p:cNvSpPr/>
          <p:nvPr/>
        </p:nvSpPr>
        <p:spPr>
          <a:xfrm>
            <a:off x="5805487" y="2246312"/>
            <a:ext cx="319088" cy="40957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
        <p:nvSpPr>
          <p:cNvPr id="766" name="Rectangle"/>
          <p:cNvSpPr/>
          <p:nvPr/>
        </p:nvSpPr>
        <p:spPr>
          <a:xfrm>
            <a:off x="6719887" y="3198812"/>
            <a:ext cx="357188" cy="377826"/>
          </a:xfrm>
          <a:prstGeom prst="rect">
            <a:avLst/>
          </a:prstGeom>
          <a:ln w="57150">
            <a:solidFill>
              <a:srgbClr val="008000"/>
            </a:solidFill>
          </a:ln>
        </p:spPr>
        <p:txBody>
          <a:bodyPr lIns="45719" rIns="45719" anchor="ctr"/>
          <a:lstStyle/>
          <a:p>
            <a:pPr defTabSz="914400">
              <a:defRPr>
                <a:latin typeface="Arial"/>
                <a:ea typeface="Arial"/>
                <a:cs typeface="Arial"/>
                <a:sym typeface="Arial"/>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Conway’s game of Life"/>
          <p:cNvSpPr/>
          <p:nvPr>
            <p:ph type="title"/>
          </p:nvPr>
        </p:nvSpPr>
        <p:spPr>
          <a:xfrm>
            <a:off x="114298" y="-183777"/>
            <a:ext cx="7247968" cy="1116107"/>
          </a:xfrm>
          <a:prstGeom prst="rect">
            <a:avLst/>
          </a:prstGeom>
        </p:spPr>
        <p:txBody>
          <a:bodyPr/>
          <a:lstStyle/>
          <a:p>
            <a:pPr/>
            <a:r>
              <a:t>Conway’s game of Life</a:t>
            </a:r>
          </a:p>
        </p:txBody>
      </p:sp>
      <p:pic>
        <p:nvPicPr>
          <p:cNvPr id="769" name="Screen shot 2011-10-07 at 11.01.06 AM.png" descr="Screen shot 2011-10-07 at 11.01.06 AM.png"/>
          <p:cNvPicPr>
            <a:picLocks noChangeAspect="1"/>
          </p:cNvPicPr>
          <p:nvPr/>
        </p:nvPicPr>
        <p:blipFill>
          <a:blip r:embed="rId2">
            <a:extLst/>
          </a:blip>
          <a:stretch>
            <a:fillRect/>
          </a:stretch>
        </p:blipFill>
        <p:spPr>
          <a:xfrm>
            <a:off x="564744" y="1408757"/>
            <a:ext cx="951012" cy="368351"/>
          </a:xfrm>
          <a:prstGeom prst="rect">
            <a:avLst/>
          </a:prstGeom>
          <a:ln w="12700">
            <a:miter lim="400000"/>
          </a:ln>
        </p:spPr>
      </p:pic>
      <p:pic>
        <p:nvPicPr>
          <p:cNvPr id="770" name="Screen shot 2011-10-07 at 11.02.07 AM.png" descr="Screen shot 2011-10-07 at 11.02.07 AM.png"/>
          <p:cNvPicPr>
            <a:picLocks noChangeAspect="1"/>
          </p:cNvPicPr>
          <p:nvPr/>
        </p:nvPicPr>
        <p:blipFill>
          <a:blip r:embed="rId3">
            <a:extLst/>
          </a:blip>
          <a:stretch>
            <a:fillRect/>
          </a:stretch>
        </p:blipFill>
        <p:spPr>
          <a:xfrm>
            <a:off x="502319" y="2525762"/>
            <a:ext cx="1372941" cy="395139"/>
          </a:xfrm>
          <a:prstGeom prst="rect">
            <a:avLst/>
          </a:prstGeom>
          <a:ln w="12700">
            <a:miter lim="400000"/>
          </a:ln>
        </p:spPr>
      </p:pic>
      <p:pic>
        <p:nvPicPr>
          <p:cNvPr id="771" name="Screen shot 2011-10-07 at 11.02.22 AM.png" descr="Screen shot 2011-10-07 at 11.02.22 AM.png"/>
          <p:cNvPicPr>
            <a:picLocks noChangeAspect="1"/>
          </p:cNvPicPr>
          <p:nvPr/>
        </p:nvPicPr>
        <p:blipFill>
          <a:blip r:embed="rId4">
            <a:extLst/>
          </a:blip>
          <a:stretch>
            <a:fillRect/>
          </a:stretch>
        </p:blipFill>
        <p:spPr>
          <a:xfrm>
            <a:off x="562099" y="3775517"/>
            <a:ext cx="1761381" cy="435323"/>
          </a:xfrm>
          <a:prstGeom prst="rect">
            <a:avLst/>
          </a:prstGeom>
          <a:ln w="12700">
            <a:miter lim="400000"/>
          </a:ln>
        </p:spPr>
      </p:pic>
      <p:sp>
        <p:nvSpPr>
          <p:cNvPr id="772" name="Dead cell with exactly 3 live neighbors will come to life…"/>
          <p:cNvSpPr/>
          <p:nvPr/>
        </p:nvSpPr>
        <p:spPr>
          <a:xfrm>
            <a:off x="226367" y="661565"/>
            <a:ext cx="3794672" cy="3107533"/>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lstStyle/>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r>
              <a:t>Dead cell with exactly 3 live neighbors will come to life</a:t>
            </a:r>
          </a:p>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p>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r>
              <a:t>A live cell with 2 or 3 neighbors will survive</a:t>
            </a:r>
          </a:p>
          <a:p>
            <a:pPr marR="30480" defTabSz="683121">
              <a:spcBef>
                <a:spcPts val="500"/>
              </a:spcBef>
              <a:defRPr sz="2200">
                <a:uFill>
                  <a:solidFill>
                    <a:srgbClr val="000000"/>
                  </a:solidFill>
                </a:uFill>
                <a:latin typeface="Arial"/>
                <a:ea typeface="Arial"/>
                <a:cs typeface="Arial"/>
                <a:sym typeface="Arial"/>
              </a:defRPr>
            </a:pPr>
          </a:p>
          <a:p>
            <a:pPr marL="171450" marR="30480" indent="-171450" defTabSz="683121">
              <a:spcBef>
                <a:spcPts val="500"/>
              </a:spcBef>
              <a:buSzPct val="100000"/>
              <a:buChar char="•"/>
              <a:defRPr sz="2200">
                <a:uFill>
                  <a:solidFill>
                    <a:srgbClr val="000000"/>
                  </a:solidFill>
                </a:uFill>
                <a:latin typeface="Arial"/>
                <a:ea typeface="Arial"/>
                <a:cs typeface="Arial"/>
                <a:sym typeface="Arial"/>
              </a:defRPr>
            </a:pPr>
            <a:r>
              <a:t>With too few or too many neighbors, the cell dies</a:t>
            </a:r>
          </a:p>
        </p:txBody>
      </p:sp>
      <p:pic>
        <p:nvPicPr>
          <p:cNvPr id="773" name="Screen shot 2011-10-07 at 11.03.01 AM.png" descr="Screen shot 2011-10-07 at 11.03.01 AM.png"/>
          <p:cNvPicPr>
            <a:picLocks noChangeAspect="1"/>
          </p:cNvPicPr>
          <p:nvPr/>
        </p:nvPicPr>
        <p:blipFill>
          <a:blip r:embed="rId5">
            <a:extLst/>
          </a:blip>
          <a:stretch>
            <a:fillRect/>
          </a:stretch>
        </p:blipFill>
        <p:spPr>
          <a:xfrm>
            <a:off x="4412902" y="447178"/>
            <a:ext cx="4063583" cy="400852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 name="Conway’s Game of Life in NumPy"/>
          <p:cNvSpPr/>
          <p:nvPr>
            <p:ph type="title"/>
          </p:nvPr>
        </p:nvSpPr>
        <p:spPr>
          <a:prstGeom prst="rect">
            <a:avLst/>
          </a:prstGeom>
        </p:spPr>
        <p:txBody>
          <a:bodyPr/>
          <a:lstStyle/>
          <a:p>
            <a:pPr/>
            <a:r>
              <a:t>Conway’s Game of Life in NumPy</a:t>
            </a:r>
          </a:p>
        </p:txBody>
      </p:sp>
      <p:pic>
        <p:nvPicPr>
          <p:cNvPr id="776" name="Screen shot 2011-10-07 at 11.12.42 AM.png" descr="Screen shot 2011-10-07 at 11.12.42 AM.png"/>
          <p:cNvPicPr>
            <a:picLocks noChangeAspect="1"/>
          </p:cNvPicPr>
          <p:nvPr/>
        </p:nvPicPr>
        <p:blipFill>
          <a:blip r:embed="rId2">
            <a:extLst/>
          </a:blip>
          <a:stretch>
            <a:fillRect/>
          </a:stretch>
        </p:blipFill>
        <p:spPr>
          <a:xfrm>
            <a:off x="2658583" y="1117699"/>
            <a:ext cx="5042244" cy="1650189"/>
          </a:xfrm>
          <a:prstGeom prst="rect">
            <a:avLst/>
          </a:prstGeom>
        </p:spPr>
      </p:pic>
      <p:sp>
        <p:nvSpPr>
          <p:cNvPr id="777" name="Initialization"/>
          <p:cNvSpPr/>
          <p:nvPr/>
        </p:nvSpPr>
        <p:spPr>
          <a:xfrm>
            <a:off x="537955" y="1252587"/>
            <a:ext cx="1633340" cy="361653"/>
          </a:xfrm>
          <a:prstGeom prst="roundRect">
            <a:avLst>
              <a:gd name="adj" fmla="val 27778"/>
            </a:avLst>
          </a:prstGeom>
          <a:solidFill>
            <a:srgbClr val="C6E6E9"/>
          </a:solidFill>
          <a:ln w="3175">
            <a:solidFill>
              <a:srgbClr val="000000"/>
            </a:solidFill>
          </a:ln>
          <a:extLst>
            <a:ext uri="{C572A759-6A51-4108-AA02-DFA0A04FC94B}">
              <ma14:wrappingTextBoxFlag xmlns:ma14="http://schemas.microsoft.com/office/mac/drawingml/2011/main" val="1"/>
            </a:ext>
          </a:extLst>
        </p:spPr>
        <p:txBody>
          <a:bodyPr lIns="26789" tIns="26789" rIns="26789" bIns="26789" anchor="ctr"/>
          <a:lstStyle>
            <a:lvl1pPr marL="30480" marR="30480" algn="ctr" defTabSz="683121">
              <a:defRPr>
                <a:uFill>
                  <a:solidFill>
                    <a:srgbClr val="000000"/>
                  </a:solidFill>
                </a:uFill>
                <a:latin typeface="Arial"/>
                <a:ea typeface="Arial"/>
                <a:cs typeface="Arial"/>
                <a:sym typeface="Arial"/>
              </a:defRPr>
            </a:lvl1pPr>
          </a:lstStyle>
          <a:p>
            <a:pPr/>
            <a:r>
              <a:t>Initialization</a:t>
            </a:r>
          </a:p>
        </p:txBody>
      </p:sp>
      <p:sp>
        <p:nvSpPr>
          <p:cNvPr id="778" name="Update Step"/>
          <p:cNvSpPr/>
          <p:nvPr/>
        </p:nvSpPr>
        <p:spPr>
          <a:xfrm>
            <a:off x="537955" y="2897569"/>
            <a:ext cx="1633340" cy="361654"/>
          </a:xfrm>
          <a:prstGeom prst="roundRect">
            <a:avLst>
              <a:gd name="adj" fmla="val 27778"/>
            </a:avLst>
          </a:prstGeom>
          <a:solidFill>
            <a:srgbClr val="C6E6E9"/>
          </a:solidFill>
          <a:ln w="3175">
            <a:solidFill>
              <a:srgbClr val="000000"/>
            </a:solidFill>
          </a:ln>
          <a:extLst>
            <a:ext uri="{C572A759-6A51-4108-AA02-DFA0A04FC94B}">
              <ma14:wrappingTextBoxFlag xmlns:ma14="http://schemas.microsoft.com/office/mac/drawingml/2011/main" val="1"/>
            </a:ext>
          </a:extLst>
        </p:spPr>
        <p:txBody>
          <a:bodyPr lIns="26789" tIns="26789" rIns="26789" bIns="26789" anchor="ctr"/>
          <a:lstStyle>
            <a:lvl1pPr marL="30480" marR="30480" algn="ctr" defTabSz="683121">
              <a:defRPr>
                <a:uFill>
                  <a:solidFill>
                    <a:srgbClr val="000000"/>
                  </a:solidFill>
                </a:uFill>
                <a:latin typeface="Arial"/>
                <a:ea typeface="Arial"/>
                <a:cs typeface="Arial"/>
                <a:sym typeface="Arial"/>
              </a:defRPr>
            </a:lvl1pPr>
          </a:lstStyle>
          <a:p>
            <a:pPr/>
            <a:r>
              <a:t>Update Step</a:t>
            </a:r>
          </a:p>
        </p:txBody>
      </p:sp>
      <p:pic>
        <p:nvPicPr>
          <p:cNvPr id="779" name="Screen shot 2011-10-07 at 11.15.51 AM.png" descr="Screen shot 2011-10-07 at 11.15.51 AM.png"/>
          <p:cNvPicPr>
            <a:picLocks noChangeAspect="1"/>
          </p:cNvPicPr>
          <p:nvPr/>
        </p:nvPicPr>
        <p:blipFill>
          <a:blip r:embed="rId3">
            <a:extLst/>
          </a:blip>
          <a:stretch>
            <a:fillRect/>
          </a:stretch>
        </p:blipFill>
        <p:spPr>
          <a:xfrm>
            <a:off x="563703" y="3474263"/>
            <a:ext cx="8363160" cy="663589"/>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ummary"/>
          <p:cNvSpPr/>
          <p:nvPr>
            <p:ph type="title"/>
          </p:nvPr>
        </p:nvSpPr>
        <p:spPr>
          <a:xfrm>
            <a:off x="393698" y="-94877"/>
            <a:ext cx="7247968" cy="1116107"/>
          </a:xfrm>
          <a:prstGeom prst="rect">
            <a:avLst/>
          </a:prstGeom>
        </p:spPr>
        <p:txBody>
          <a:bodyPr/>
          <a:lstStyle/>
          <a:p>
            <a:pPr/>
            <a:r>
              <a:t>Summary</a:t>
            </a:r>
          </a:p>
        </p:txBody>
      </p:sp>
      <p:sp>
        <p:nvSpPr>
          <p:cNvPr id="782" name="Provides foundational N-dimensional array composed of homogeneous elements of a particular “dtype”…"/>
          <p:cNvSpPr/>
          <p:nvPr/>
        </p:nvSpPr>
        <p:spPr>
          <a:xfrm>
            <a:off x="474906" y="786130"/>
            <a:ext cx="7890952" cy="3774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a:buSzPct val="100000"/>
              <a:buChar char="•"/>
              <a:defRPr sz="2400"/>
            </a:pPr>
            <a:r>
              <a:t>Provides foundational N-dimensional array composed of homogeneous elements of a particular “dtype”</a:t>
            </a:r>
          </a:p>
          <a:p>
            <a:pPr marL="240631" indent="-240631">
              <a:buSzPct val="100000"/>
              <a:buChar char="•"/>
              <a:defRPr sz="2400"/>
            </a:pPr>
            <a:r>
              <a:t>The dtype of the elements is extensive (but not very extensible)</a:t>
            </a:r>
          </a:p>
          <a:p>
            <a:pPr marL="240631" indent="-240631">
              <a:buSzPct val="100000"/>
              <a:buChar char="•"/>
              <a:defRPr sz="2400"/>
            </a:pPr>
            <a:r>
              <a:t>Arrays can be sliced and diced with simple syntax to provide easy manipulation and selection. </a:t>
            </a:r>
          </a:p>
          <a:p>
            <a:pPr marL="240631" indent="-240631">
              <a:buSzPct val="100000"/>
              <a:buChar char="•"/>
              <a:defRPr sz="2400"/>
            </a:pPr>
            <a:r>
              <a:t>Provides fast and powerful math, statistics, and linear algebra functions that operate over arrays.</a:t>
            </a:r>
          </a:p>
          <a:p>
            <a:pPr marL="240631" indent="-240631">
              <a:buSzPct val="100000"/>
              <a:buChar char="•"/>
              <a:defRPr sz="2400"/>
            </a:pPr>
            <a:r>
              <a:t>Utilities for sorting, reading and writing data also provided.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5" name="SciPy"/>
          <p:cNvSpPr/>
          <p:nvPr>
            <p:ph type="body" idx="1"/>
          </p:nvPr>
        </p:nvSpPr>
        <p:spPr>
          <a:xfrm>
            <a:off x="337556" y="945460"/>
            <a:ext cx="8513620" cy="3233540"/>
          </a:xfrm>
          <a:prstGeom prst="rect">
            <a:avLst/>
          </a:prstGeom>
        </p:spPr>
        <p:txBody>
          <a:bodyPr/>
          <a:lstStyle>
            <a:lvl1pPr>
              <a:spcBef>
                <a:spcPts val="1100"/>
              </a:spcBef>
              <a:defRPr b="1" sz="4800"/>
            </a:lvl1pPr>
          </a:lstStyle>
          <a:p>
            <a:pPr/>
            <a:r>
              <a:t>SciPy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3" name="pasted-image.tiff" descr="pasted-image.tiff"/>
          <p:cNvPicPr>
            <a:picLocks noChangeAspect="1"/>
          </p:cNvPicPr>
          <p:nvPr/>
        </p:nvPicPr>
        <p:blipFill>
          <a:blip r:embed="rId2">
            <a:extLst/>
          </a:blip>
          <a:stretch>
            <a:fillRect/>
          </a:stretch>
        </p:blipFill>
        <p:spPr>
          <a:xfrm>
            <a:off x="617848" y="1638238"/>
            <a:ext cx="3012312" cy="552258"/>
          </a:xfrm>
          <a:prstGeom prst="rect">
            <a:avLst/>
          </a:prstGeom>
          <a:ln w="12700">
            <a:miter lim="400000"/>
          </a:ln>
        </p:spPr>
      </p:pic>
      <p:sp>
        <p:nvSpPr>
          <p:cNvPr id="424" name="Company"/>
          <p:cNvSpPr/>
          <p:nvPr/>
        </p:nvSpPr>
        <p:spPr>
          <a:xfrm>
            <a:off x="1419696" y="813543"/>
            <a:ext cx="1408617"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Company</a:t>
            </a:r>
          </a:p>
        </p:txBody>
      </p:sp>
      <p:sp>
        <p:nvSpPr>
          <p:cNvPr id="425" name="2012 - Created Two Orgs for Sustainable Open Source"/>
          <p:cNvSpPr/>
          <p:nvPr/>
        </p:nvSpPr>
        <p:spPr>
          <a:xfrm>
            <a:off x="194129" y="36831"/>
            <a:ext cx="8755741"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2800">
                <a:solidFill>
                  <a:schemeClr val="accent2"/>
                </a:solidFill>
              </a:defRPr>
            </a:lvl1pPr>
          </a:lstStyle>
          <a:p>
            <a:pPr/>
            <a:r>
              <a:t>2012 - Created Two Orgs for Sustainable Open Source</a:t>
            </a:r>
          </a:p>
        </p:txBody>
      </p:sp>
      <p:sp>
        <p:nvSpPr>
          <p:cNvPr id="426" name="Line"/>
          <p:cNvSpPr/>
          <p:nvPr/>
        </p:nvSpPr>
        <p:spPr>
          <a:xfrm flipV="1">
            <a:off x="4572000" y="552747"/>
            <a:ext cx="0" cy="4038006"/>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27" name="Community"/>
          <p:cNvSpPr/>
          <p:nvPr/>
        </p:nvSpPr>
        <p:spPr>
          <a:xfrm>
            <a:off x="6144096" y="813543"/>
            <a:ext cx="1645403"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Community</a:t>
            </a:r>
          </a:p>
        </p:txBody>
      </p:sp>
      <p:sp>
        <p:nvSpPr>
          <p:cNvPr id="428" name="Enterprise software, support and services to empower people who change the world to get rapid insight from all of their data — built on open-source that we contribute to and sustain."/>
          <p:cNvSpPr/>
          <p:nvPr/>
        </p:nvSpPr>
        <p:spPr>
          <a:xfrm>
            <a:off x="397556" y="2263353"/>
            <a:ext cx="4012502" cy="176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Enterprise </a:t>
            </a:r>
            <a:r>
              <a:rPr b="1"/>
              <a:t>software, support</a:t>
            </a:r>
            <a:r>
              <a:t> and </a:t>
            </a:r>
            <a:r>
              <a:rPr b="1"/>
              <a:t>services</a:t>
            </a:r>
            <a:r>
              <a:t> to empower people who change the world to get rapid insight from </a:t>
            </a:r>
            <a:r>
              <a:rPr b="1"/>
              <a:t>all</a:t>
            </a:r>
            <a:r>
              <a:t> of their data — built on </a:t>
            </a:r>
            <a:r>
              <a:rPr b="1"/>
              <a:t>open-source</a:t>
            </a:r>
            <a:r>
              <a:t> that we contribute to and sustain.</a:t>
            </a:r>
          </a:p>
        </p:txBody>
      </p:sp>
      <p:grpSp>
        <p:nvGrpSpPr>
          <p:cNvPr id="431" name="Group"/>
          <p:cNvGrpSpPr/>
          <p:nvPr/>
        </p:nvGrpSpPr>
        <p:grpSpPr>
          <a:xfrm>
            <a:off x="5612219" y="1309183"/>
            <a:ext cx="2455156" cy="956370"/>
            <a:chOff x="0" y="0"/>
            <a:chExt cx="2455154" cy="956368"/>
          </a:xfrm>
        </p:grpSpPr>
        <p:pic>
          <p:nvPicPr>
            <p:cNvPr id="429" name="image88.png" descr="image88.png"/>
            <p:cNvPicPr>
              <a:picLocks noChangeAspect="1"/>
            </p:cNvPicPr>
            <p:nvPr/>
          </p:nvPicPr>
          <p:blipFill>
            <a:blip r:embed="rId3">
              <a:extLst/>
            </a:blip>
            <a:stretch>
              <a:fillRect/>
            </a:stretch>
          </p:blipFill>
          <p:spPr>
            <a:xfrm>
              <a:off x="0" y="0"/>
              <a:ext cx="2455155" cy="956369"/>
            </a:xfrm>
            <a:prstGeom prst="rect">
              <a:avLst/>
            </a:prstGeom>
            <a:ln w="12700" cap="flat">
              <a:noFill/>
              <a:miter lim="400000"/>
            </a:ln>
            <a:effectLst/>
          </p:spPr>
        </p:pic>
        <p:sp>
          <p:nvSpPr>
            <p:cNvPr id="430" name="Rectangle"/>
            <p:cNvSpPr/>
            <p:nvPr/>
          </p:nvSpPr>
          <p:spPr>
            <a:xfrm>
              <a:off x="1563384" y="768120"/>
              <a:ext cx="705639" cy="141768"/>
            </a:xfrm>
            <a:prstGeom prst="rect">
              <a:avLst/>
            </a:prstGeom>
            <a:solidFill>
              <a:srgbClr val="FFFFFF"/>
            </a:solidFill>
            <a:ln w="12700" cap="flat">
              <a:noFill/>
              <a:miter lim="400000"/>
            </a:ln>
            <a:effectLst/>
          </p:spPr>
          <p:txBody>
            <a:bodyPr wrap="square" lIns="121919" tIns="121919" rIns="121919" bIns="121919" numCol="1" anchor="ctr">
              <a:noAutofit/>
            </a:bodyPr>
            <a:lstStyle/>
            <a:p>
              <a:pPr algn="ctr" defTabSz="584200">
                <a:defRPr i="1" sz="56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pic>
        <p:nvPicPr>
          <p:cNvPr id="432" name="pasted-image.tiff" descr="pasted-image.tiff"/>
          <p:cNvPicPr>
            <a:picLocks noChangeAspect="1"/>
          </p:cNvPicPr>
          <p:nvPr/>
        </p:nvPicPr>
        <p:blipFill>
          <a:blip r:embed="rId4">
            <a:extLst/>
          </a:blip>
          <a:stretch>
            <a:fillRect/>
          </a:stretch>
        </p:blipFill>
        <p:spPr>
          <a:xfrm>
            <a:off x="5534903" y="2294947"/>
            <a:ext cx="2609788" cy="866450"/>
          </a:xfrm>
          <a:prstGeom prst="rect">
            <a:avLst/>
          </a:prstGeom>
          <a:ln w="12700">
            <a:miter lim="400000"/>
          </a:ln>
        </p:spPr>
      </p:pic>
      <p:pic>
        <p:nvPicPr>
          <p:cNvPr id="433" name="website-sponsored-projects-logos_1.png" descr="website-sponsored-projects-logos_1.png"/>
          <p:cNvPicPr>
            <a:picLocks noChangeAspect="1"/>
          </p:cNvPicPr>
          <p:nvPr/>
        </p:nvPicPr>
        <p:blipFill>
          <a:blip r:embed="rId5">
            <a:extLst/>
          </a:blip>
          <a:stretch>
            <a:fillRect/>
          </a:stretch>
        </p:blipFill>
        <p:spPr>
          <a:xfrm>
            <a:off x="4979064" y="3252613"/>
            <a:ext cx="3775368" cy="1355975"/>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ciPy"/>
          <p:cNvSpPr/>
          <p:nvPr>
            <p:ph type="title"/>
          </p:nvPr>
        </p:nvSpPr>
        <p:spPr>
          <a:xfrm>
            <a:off x="228598" y="-120277"/>
            <a:ext cx="7247968" cy="1116107"/>
          </a:xfrm>
          <a:prstGeom prst="rect">
            <a:avLst/>
          </a:prstGeom>
        </p:spPr>
        <p:txBody>
          <a:bodyPr/>
          <a:lstStyle/>
          <a:p>
            <a:pPr/>
            <a:r>
              <a:t>SciPy</a:t>
            </a:r>
          </a:p>
        </p:txBody>
      </p:sp>
      <p:sp>
        <p:nvSpPr>
          <p:cNvPr id="788" name="“Distribution of Python Numerical Tools masquerading as a Library”"/>
          <p:cNvSpPr/>
          <p:nvPr/>
        </p:nvSpPr>
        <p:spPr>
          <a:xfrm>
            <a:off x="1465506" y="252357"/>
            <a:ext cx="688489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“Distribution of Python Numerical Tools masquerading as a Library”</a:t>
            </a:r>
          </a:p>
        </p:txBody>
      </p:sp>
      <p:graphicFrame>
        <p:nvGraphicFramePr>
          <p:cNvPr id="789" name="Table"/>
          <p:cNvGraphicFramePr/>
          <p:nvPr/>
        </p:nvGraphicFramePr>
        <p:xfrm>
          <a:off x="481012" y="1067920"/>
          <a:ext cx="3991373" cy="334428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54813"/>
                <a:gridCol w="2923858"/>
              </a:tblGrid>
              <a:tr h="370175">
                <a:tc>
                  <a:txBody>
                    <a:bodyPr/>
                    <a:lstStyle/>
                    <a:p>
                      <a:pPr indent="38100" algn="l">
                        <a:defRPr b="0" sz="1800">
                          <a:solidFill>
                            <a:srgbClr val="000000"/>
                          </a:solidFill>
                        </a:defRPr>
                      </a:pPr>
                      <a:r>
                        <a:rPr b="1" sz="1400">
                          <a:solidFill>
                            <a:srgbClr val="FFFFFF"/>
                          </a:solidFill>
                          <a:latin typeface="Arial"/>
                          <a:ea typeface="Arial"/>
                          <a:cs typeface="Arial"/>
                        </a:rPr>
                        <a:t>Name</a:t>
                      </a:r>
                    </a:p>
                  </a:txBody>
                  <a:tcPr marL="0" marR="0" marT="0" marB="0" anchor="ctr" anchorCtr="0" horzOverflow="overflow"/>
                </a:tc>
                <a:tc>
                  <a:txBody>
                    <a:bodyPr/>
                    <a:lstStyle/>
                    <a:p>
                      <a:pPr indent="38100" algn="l">
                        <a:defRPr b="0" sz="1800">
                          <a:solidFill>
                            <a:srgbClr val="000000"/>
                          </a:solidFill>
                        </a:defRPr>
                      </a:pPr>
                      <a:r>
                        <a:rPr b="1" sz="1400">
                          <a:solidFill>
                            <a:srgbClr val="FFFFFF"/>
                          </a:solidFill>
                          <a:sym typeface="Helvetica"/>
                        </a:rPr>
                        <a:t>Description</a:t>
                      </a:r>
                    </a:p>
                  </a:txBody>
                  <a:tcPr marL="0" marR="0" marT="0" marB="0" anchor="ctr" anchorCtr="0" horzOverflow="overflow"/>
                </a:tc>
              </a:tr>
              <a:tr h="370175">
                <a:tc>
                  <a:txBody>
                    <a:bodyPr/>
                    <a:lstStyle/>
                    <a:p>
                      <a:pPr indent="38100" algn="l">
                        <a:defRPr sz="1800"/>
                      </a:pPr>
                      <a:r>
                        <a:rPr sz="1400">
                          <a:sym typeface="Helvetica"/>
                        </a:rPr>
                        <a:t>cluster</a:t>
                      </a:r>
                    </a:p>
                  </a:txBody>
                  <a:tcPr marL="0" marR="0" marT="0" marB="0" anchor="ctr" anchorCtr="0" horzOverflow="overflow"/>
                </a:tc>
                <a:tc>
                  <a:txBody>
                    <a:bodyPr/>
                    <a:lstStyle/>
                    <a:p>
                      <a:pPr indent="38100" algn="l">
                        <a:defRPr sz="1800"/>
                      </a:pPr>
                      <a:r>
                        <a:rPr sz="1400">
                          <a:sym typeface="Helvetica"/>
                        </a:rPr>
                        <a:t>KMeans and Vector Quantization</a:t>
                      </a:r>
                    </a:p>
                  </a:txBody>
                  <a:tcPr marL="0" marR="0" marT="0" marB="0" anchor="ctr" anchorCtr="0" horzOverflow="overflow"/>
                </a:tc>
              </a:tr>
              <a:tr h="370175">
                <a:tc>
                  <a:txBody>
                    <a:bodyPr/>
                    <a:lstStyle/>
                    <a:p>
                      <a:pPr indent="38100" algn="l">
                        <a:defRPr sz="1800"/>
                      </a:pPr>
                      <a:r>
                        <a:rPr sz="1400">
                          <a:sym typeface="Helvetica"/>
                        </a:rPr>
                        <a:t>fftpack</a:t>
                      </a:r>
                    </a:p>
                  </a:txBody>
                  <a:tcPr marL="0" marR="0" marT="0" marB="0" anchor="ctr" anchorCtr="0" horzOverflow="overflow"/>
                </a:tc>
                <a:tc>
                  <a:txBody>
                    <a:bodyPr/>
                    <a:lstStyle/>
                    <a:p>
                      <a:pPr indent="38100" algn="l">
                        <a:defRPr sz="1800"/>
                      </a:pPr>
                      <a:r>
                        <a:rPr sz="1400">
                          <a:sym typeface="Helvetica"/>
                        </a:rPr>
                        <a:t>Discrete Fourier Transform</a:t>
                      </a:r>
                    </a:p>
                  </a:txBody>
                  <a:tcPr marL="0" marR="0" marT="0" marB="0" anchor="ctr" anchorCtr="0" horzOverflow="overflow"/>
                </a:tc>
              </a:tr>
              <a:tr h="370175">
                <a:tc>
                  <a:txBody>
                    <a:bodyPr/>
                    <a:lstStyle/>
                    <a:p>
                      <a:pPr indent="38100" algn="l">
                        <a:defRPr sz="1800"/>
                      </a:pPr>
                      <a:r>
                        <a:rPr sz="1400">
                          <a:sym typeface="Helvetica"/>
                        </a:rPr>
                        <a:t>integrate</a:t>
                      </a:r>
                    </a:p>
                  </a:txBody>
                  <a:tcPr marL="0" marR="0" marT="0" marB="0" anchor="ctr" anchorCtr="0" horzOverflow="overflow"/>
                </a:tc>
                <a:tc>
                  <a:txBody>
                    <a:bodyPr/>
                    <a:lstStyle/>
                    <a:p>
                      <a:pPr indent="38100" algn="l">
                        <a:defRPr sz="1800"/>
                      </a:pPr>
                      <a:r>
                        <a:rPr sz="1400">
                          <a:sym typeface="Helvetica"/>
                        </a:rPr>
                        <a:t>Numerical Integration</a:t>
                      </a:r>
                    </a:p>
                  </a:txBody>
                  <a:tcPr marL="0" marR="0" marT="0" marB="0" anchor="ctr" anchorCtr="0" horzOverflow="overflow"/>
                </a:tc>
              </a:tr>
              <a:tr h="370175">
                <a:tc>
                  <a:txBody>
                    <a:bodyPr/>
                    <a:lstStyle/>
                    <a:p>
                      <a:pPr indent="38100" algn="l">
                        <a:defRPr sz="1800"/>
                      </a:pPr>
                      <a:r>
                        <a:rPr sz="1400">
                          <a:sym typeface="Helvetica"/>
                        </a:rPr>
                        <a:t>interpolate</a:t>
                      </a:r>
                    </a:p>
                  </a:txBody>
                  <a:tcPr marL="0" marR="0" marT="0" marB="0" anchor="ctr" anchorCtr="0" horzOverflow="overflow"/>
                </a:tc>
                <a:tc>
                  <a:txBody>
                    <a:bodyPr/>
                    <a:lstStyle/>
                    <a:p>
                      <a:pPr indent="38100" algn="l">
                        <a:defRPr sz="1800"/>
                      </a:pPr>
                      <a:r>
                        <a:rPr sz="1400">
                          <a:sym typeface="Helvetica"/>
                        </a:rPr>
                        <a:t>Interpolation routines</a:t>
                      </a:r>
                    </a:p>
                  </a:txBody>
                  <a:tcPr marL="0" marR="0" marT="0" marB="0" anchor="ctr" anchorCtr="0" horzOverflow="overflow"/>
                </a:tc>
              </a:tr>
              <a:tr h="370175">
                <a:tc>
                  <a:txBody>
                    <a:bodyPr/>
                    <a:lstStyle/>
                    <a:p>
                      <a:pPr indent="38100" algn="l">
                        <a:defRPr sz="1800"/>
                      </a:pPr>
                      <a:r>
                        <a:rPr sz="1400">
                          <a:sym typeface="Helvetica"/>
                        </a:rPr>
                        <a:t>io</a:t>
                      </a:r>
                    </a:p>
                  </a:txBody>
                  <a:tcPr marL="0" marR="0" marT="0" marB="0" anchor="ctr" anchorCtr="0" horzOverflow="overflow"/>
                </a:tc>
                <a:tc>
                  <a:txBody>
                    <a:bodyPr/>
                    <a:lstStyle/>
                    <a:p>
                      <a:pPr indent="38100" algn="l">
                        <a:defRPr sz="1800"/>
                      </a:pPr>
                      <a:r>
                        <a:rPr sz="1400">
                          <a:sym typeface="Helvetica"/>
                        </a:rPr>
                        <a:t>Data Input and Output</a:t>
                      </a:r>
                    </a:p>
                  </a:txBody>
                  <a:tcPr marL="0" marR="0" marT="0" marB="0" anchor="ctr" anchorCtr="0" horzOverflow="overflow"/>
                </a:tc>
              </a:tr>
              <a:tr h="370175">
                <a:tc>
                  <a:txBody>
                    <a:bodyPr/>
                    <a:lstStyle/>
                    <a:p>
                      <a:pPr indent="38100" algn="l">
                        <a:defRPr sz="1800"/>
                      </a:pPr>
                      <a:r>
                        <a:rPr sz="1400">
                          <a:sym typeface="Helvetica"/>
                        </a:rPr>
                        <a:t>linalg</a:t>
                      </a:r>
                    </a:p>
                  </a:txBody>
                  <a:tcPr marL="0" marR="0" marT="0" marB="0" anchor="ctr" anchorCtr="0" horzOverflow="overflow"/>
                </a:tc>
                <a:tc>
                  <a:txBody>
                    <a:bodyPr/>
                    <a:lstStyle/>
                    <a:p>
                      <a:pPr indent="38100" algn="l">
                        <a:defRPr sz="1800"/>
                      </a:pPr>
                      <a:r>
                        <a:rPr sz="1400">
                          <a:sym typeface="Helvetica"/>
                        </a:rPr>
                        <a:t>Fast Linear algebra</a:t>
                      </a:r>
                    </a:p>
                  </a:txBody>
                  <a:tcPr marL="0" marR="0" marT="0" marB="0" anchor="ctr" anchorCtr="0" horzOverflow="overflow"/>
                </a:tc>
              </a:tr>
              <a:tr h="370175">
                <a:tc>
                  <a:txBody>
                    <a:bodyPr/>
                    <a:lstStyle/>
                    <a:p>
                      <a:pPr indent="38100" algn="l">
                        <a:defRPr sz="1800"/>
                      </a:pPr>
                      <a:r>
                        <a:rPr sz="1400">
                          <a:sym typeface="Helvetica"/>
                        </a:rPr>
                        <a:t>misc</a:t>
                      </a:r>
                    </a:p>
                  </a:txBody>
                  <a:tcPr marL="0" marR="0" marT="0" marB="0" anchor="ctr" anchorCtr="0" horzOverflow="overflow"/>
                </a:tc>
                <a:tc>
                  <a:txBody>
                    <a:bodyPr/>
                    <a:lstStyle/>
                    <a:p>
                      <a:pPr indent="38100" algn="l">
                        <a:defRPr sz="1800"/>
                      </a:pPr>
                      <a:r>
                        <a:rPr sz="1400">
                          <a:sym typeface="Helvetica"/>
                        </a:rPr>
                        <a:t>Utilities</a:t>
                      </a:r>
                    </a:p>
                  </a:txBody>
                  <a:tcPr marL="0" marR="0" marT="0" marB="0" anchor="ctr" anchorCtr="0" horzOverflow="overflow"/>
                </a:tc>
              </a:tr>
              <a:tr h="370175">
                <a:tc>
                  <a:txBody>
                    <a:bodyPr/>
                    <a:lstStyle/>
                    <a:p>
                      <a:pPr indent="38100" algn="l">
                        <a:defRPr sz="1800"/>
                      </a:pPr>
                      <a:r>
                        <a:rPr sz="1400">
                          <a:sym typeface="Helvetica"/>
                        </a:rPr>
                        <a:t>ndimage</a:t>
                      </a:r>
                    </a:p>
                  </a:txBody>
                  <a:tcPr marL="0" marR="0" marT="0" marB="0" anchor="ctr" anchorCtr="0" horzOverflow="overflow"/>
                </a:tc>
                <a:tc>
                  <a:txBody>
                    <a:bodyPr/>
                    <a:lstStyle/>
                    <a:p>
                      <a:pPr indent="38100" algn="l">
                        <a:defRPr sz="1800"/>
                      </a:pPr>
                      <a:r>
                        <a:rPr sz="1400">
                          <a:sym typeface="Helvetica"/>
                        </a:rPr>
                        <a:t>N-dimensional Image processing</a:t>
                      </a:r>
                    </a:p>
                  </a:txBody>
                  <a:tcPr marL="0" marR="0" marT="0" marB="0" anchor="ctr" anchorCtr="0" horzOverflow="overflow"/>
                </a:tc>
              </a:tr>
            </a:tbl>
          </a:graphicData>
        </a:graphic>
      </p:graphicFrame>
      <p:graphicFrame>
        <p:nvGraphicFramePr>
          <p:cNvPr id="790" name="Table"/>
          <p:cNvGraphicFramePr/>
          <p:nvPr/>
        </p:nvGraphicFramePr>
        <p:xfrm>
          <a:off x="4760912" y="1064924"/>
          <a:ext cx="4217840" cy="319704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81202"/>
                <a:gridCol w="3223936"/>
              </a:tblGrid>
              <a:tr h="388374">
                <a:tc>
                  <a:txBody>
                    <a:bodyPr/>
                    <a:lstStyle/>
                    <a:p>
                      <a:pPr indent="38100" algn="l">
                        <a:defRPr b="0" sz="1800">
                          <a:solidFill>
                            <a:srgbClr val="000000"/>
                          </a:solidFill>
                        </a:defRPr>
                      </a:pPr>
                      <a:r>
                        <a:rPr b="1" sz="1400">
                          <a:solidFill>
                            <a:srgbClr val="FFFFFF"/>
                          </a:solidFill>
                          <a:sym typeface="Helvetica"/>
                        </a:rPr>
                        <a:t>Name</a:t>
                      </a:r>
                    </a:p>
                  </a:txBody>
                  <a:tcPr marL="0" marR="0" marT="0" marB="0" anchor="ctr" anchorCtr="0" horzOverflow="overflow"/>
                </a:tc>
                <a:tc>
                  <a:txBody>
                    <a:bodyPr/>
                    <a:lstStyle/>
                    <a:p>
                      <a:pPr indent="38100" algn="l">
                        <a:defRPr b="0" sz="1800">
                          <a:solidFill>
                            <a:srgbClr val="000000"/>
                          </a:solidFill>
                        </a:defRPr>
                      </a:pPr>
                      <a:r>
                        <a:rPr b="1" sz="1400">
                          <a:solidFill>
                            <a:srgbClr val="FFFFFF"/>
                          </a:solidFill>
                          <a:sym typeface="Helvetica"/>
                        </a:rPr>
                        <a:t>Description</a:t>
                      </a:r>
                    </a:p>
                  </a:txBody>
                  <a:tcPr marL="0" marR="0" marT="0" marB="0" anchor="ctr" anchorCtr="0" horzOverflow="overflow"/>
                </a:tc>
              </a:tr>
              <a:tr h="388374">
                <a:tc>
                  <a:txBody>
                    <a:bodyPr/>
                    <a:lstStyle/>
                    <a:p>
                      <a:pPr indent="38100" algn="l">
                        <a:defRPr sz="1800"/>
                      </a:pPr>
                      <a:r>
                        <a:rPr sz="1400">
                          <a:sym typeface="Helvetica"/>
                        </a:rPr>
                        <a:t>odr</a:t>
                      </a:r>
                    </a:p>
                  </a:txBody>
                  <a:tcPr marL="0" marR="0" marT="0" marB="0" anchor="ctr" anchorCtr="0" horzOverflow="overflow"/>
                </a:tc>
                <a:tc>
                  <a:txBody>
                    <a:bodyPr/>
                    <a:lstStyle/>
                    <a:p>
                      <a:pPr indent="38100" algn="l">
                        <a:defRPr sz="1800"/>
                      </a:pPr>
                      <a:r>
                        <a:rPr sz="1400">
                          <a:sym typeface="Helvetica"/>
                        </a:rPr>
                        <a:t>Orthogonal Distance Regression</a:t>
                      </a:r>
                    </a:p>
                  </a:txBody>
                  <a:tcPr marL="0" marR="0" marT="0" marB="0" anchor="ctr" anchorCtr="0" horzOverflow="overflow"/>
                </a:tc>
              </a:tr>
              <a:tr h="466352">
                <a:tc>
                  <a:txBody>
                    <a:bodyPr/>
                    <a:lstStyle/>
                    <a:p>
                      <a:pPr indent="38100" algn="l">
                        <a:defRPr sz="1800"/>
                      </a:pPr>
                      <a:r>
                        <a:rPr sz="1400">
                          <a:sym typeface="Helvetica"/>
                        </a:rPr>
                        <a:t>optimize</a:t>
                      </a:r>
                    </a:p>
                  </a:txBody>
                  <a:tcPr marL="0" marR="0" marT="0" marB="0" anchor="ctr" anchorCtr="0" horzOverflow="overflow"/>
                </a:tc>
                <a:tc>
                  <a:txBody>
                    <a:bodyPr/>
                    <a:lstStyle/>
                    <a:p>
                      <a:pPr indent="38100" algn="l">
                        <a:defRPr sz="1800"/>
                      </a:pPr>
                      <a:r>
                        <a:rPr sz="1400">
                          <a:sym typeface="Helvetica"/>
                        </a:rPr>
                        <a:t>Constrained and Unconstrained Optimization</a:t>
                      </a:r>
                    </a:p>
                  </a:txBody>
                  <a:tcPr marL="0" marR="0" marT="0" marB="0" anchor="ctr" anchorCtr="0" horzOverflow="overflow"/>
                </a:tc>
              </a:tr>
              <a:tr h="388374">
                <a:tc>
                  <a:txBody>
                    <a:bodyPr/>
                    <a:lstStyle/>
                    <a:p>
                      <a:pPr indent="38100" algn="l">
                        <a:defRPr sz="1800"/>
                      </a:pPr>
                      <a:r>
                        <a:rPr sz="1400">
                          <a:sym typeface="Helvetica"/>
                        </a:rPr>
                        <a:t>signal</a:t>
                      </a:r>
                    </a:p>
                  </a:txBody>
                  <a:tcPr marL="0" marR="0" marT="0" marB="0" anchor="ctr" anchorCtr="0" horzOverflow="overflow"/>
                </a:tc>
                <a:tc>
                  <a:txBody>
                    <a:bodyPr/>
                    <a:lstStyle/>
                    <a:p>
                      <a:pPr indent="38100" algn="l">
                        <a:defRPr sz="1800"/>
                      </a:pPr>
                      <a:r>
                        <a:rPr sz="1400">
                          <a:sym typeface="Helvetica"/>
                        </a:rPr>
                        <a:t>Signal Processing Tools</a:t>
                      </a:r>
                    </a:p>
                  </a:txBody>
                  <a:tcPr marL="0" marR="0" marT="0" marB="0" anchor="ctr" anchorCtr="0" horzOverflow="overflow"/>
                </a:tc>
              </a:tr>
              <a:tr h="388374">
                <a:tc>
                  <a:txBody>
                    <a:bodyPr/>
                    <a:lstStyle/>
                    <a:p>
                      <a:pPr indent="38100" algn="l">
                        <a:defRPr sz="1800"/>
                      </a:pPr>
                      <a:r>
                        <a:rPr sz="1400">
                          <a:sym typeface="Helvetica"/>
                        </a:rPr>
                        <a:t>sparse</a:t>
                      </a:r>
                    </a:p>
                  </a:txBody>
                  <a:tcPr marL="0" marR="0" marT="0" marB="0" anchor="ctr" anchorCtr="0" horzOverflow="overflow"/>
                </a:tc>
                <a:tc>
                  <a:txBody>
                    <a:bodyPr/>
                    <a:lstStyle/>
                    <a:p>
                      <a:pPr indent="38100" algn="l">
                        <a:defRPr sz="1800"/>
                      </a:pPr>
                      <a:r>
                        <a:rPr sz="1400">
                          <a:sym typeface="Helvetica"/>
                        </a:rPr>
                        <a:t>Sparse Matrices and Algebra</a:t>
                      </a:r>
                    </a:p>
                  </a:txBody>
                  <a:tcPr marL="0" marR="0" marT="0" marB="0" anchor="ctr" anchorCtr="0" horzOverflow="overflow"/>
                </a:tc>
              </a:tr>
              <a:tr h="466352">
                <a:tc>
                  <a:txBody>
                    <a:bodyPr/>
                    <a:lstStyle/>
                    <a:p>
                      <a:pPr indent="38100" algn="l">
                        <a:defRPr sz="1800"/>
                      </a:pPr>
                      <a:r>
                        <a:rPr sz="1400">
                          <a:sym typeface="Helvetica"/>
                        </a:rPr>
                        <a:t>spatial</a:t>
                      </a:r>
                    </a:p>
                  </a:txBody>
                  <a:tcPr marL="0" marR="0" marT="0" marB="0" anchor="ctr" anchorCtr="0" horzOverflow="overflow"/>
                </a:tc>
                <a:tc>
                  <a:txBody>
                    <a:bodyPr/>
                    <a:lstStyle/>
                    <a:p>
                      <a:pPr indent="38100" algn="l">
                        <a:defRPr sz="1800"/>
                      </a:pPr>
                      <a:r>
                        <a:rPr sz="1400">
                          <a:sym typeface="Helvetica"/>
                        </a:rPr>
                        <a:t>Spatial Data Structures and Algorithms</a:t>
                      </a:r>
                    </a:p>
                  </a:txBody>
                  <a:tcPr marL="0" marR="0" marT="0" marB="0" anchor="ctr" anchorCtr="0" horzOverflow="overflow"/>
                </a:tc>
              </a:tr>
              <a:tr h="388374">
                <a:tc>
                  <a:txBody>
                    <a:bodyPr/>
                    <a:lstStyle/>
                    <a:p>
                      <a:pPr indent="38100" algn="l">
                        <a:defRPr sz="1800"/>
                      </a:pPr>
                      <a:r>
                        <a:rPr sz="1400">
                          <a:sym typeface="Helvetica"/>
                        </a:rPr>
                        <a:t>special</a:t>
                      </a:r>
                    </a:p>
                  </a:txBody>
                  <a:tcPr marL="0" marR="0" marT="0" marB="0" anchor="ctr" anchorCtr="0" horzOverflow="overflow"/>
                </a:tc>
                <a:tc>
                  <a:txBody>
                    <a:bodyPr/>
                    <a:lstStyle/>
                    <a:p>
                      <a:pPr indent="38100" algn="l">
                        <a:defRPr sz="1800"/>
                      </a:pPr>
                      <a:r>
                        <a:rPr sz="1400">
                          <a:sym typeface="Helvetica"/>
                        </a:rPr>
                        <a:t>Special functions (e.g. Bessel)</a:t>
                      </a:r>
                    </a:p>
                  </a:txBody>
                  <a:tcPr marL="0" marR="0" marT="0" marB="0" anchor="ctr" anchorCtr="0" horzOverflow="overflow"/>
                </a:tc>
              </a:tr>
              <a:tr h="466352">
                <a:tc>
                  <a:txBody>
                    <a:bodyPr/>
                    <a:lstStyle/>
                    <a:p>
                      <a:pPr indent="38100" algn="l">
                        <a:defRPr sz="1800"/>
                      </a:pPr>
                      <a:r>
                        <a:rPr sz="1400">
                          <a:sym typeface="Helvetica"/>
                        </a:rPr>
                        <a:t>stats</a:t>
                      </a:r>
                    </a:p>
                  </a:txBody>
                  <a:tcPr marL="0" marR="0" marT="0" marB="0" anchor="ctr" anchorCtr="0" horzOverflow="overflow"/>
                </a:tc>
                <a:tc>
                  <a:txBody>
                    <a:bodyPr/>
                    <a:lstStyle/>
                    <a:p>
                      <a:pPr indent="38100" algn="l">
                        <a:defRPr sz="1800"/>
                      </a:pPr>
                      <a:r>
                        <a:rPr sz="1400">
                          <a:sym typeface="Helvetica"/>
                        </a:rPr>
                        <a:t>Statistical Functions and Distributions</a:t>
                      </a:r>
                    </a:p>
                  </a:txBody>
                  <a:tcPr marL="0" marR="0" marT="0" marB="0" anchor="ctr" anchorCtr="0" horzOverflow="overflow"/>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cipy.stats ---   Continuous Distributions"/>
          <p:cNvSpPr/>
          <p:nvPr/>
        </p:nvSpPr>
        <p:spPr>
          <a:xfrm>
            <a:off x="152400" y="63500"/>
            <a:ext cx="8458200" cy="350650"/>
          </a:xfrm>
          <a:prstGeom prst="rect">
            <a:avLst/>
          </a:prstGeom>
          <a:solidFill>
            <a:srgbClr val="003366"/>
          </a:solidFill>
          <a:ln w="12700">
            <a:miter lim="400000"/>
          </a:ln>
          <a:extLst>
            <a:ext uri="{C572A759-6A51-4108-AA02-DFA0A04FC94B}">
              <ma14:wrappingTextBoxFlag xmlns:ma14="http://schemas.microsoft.com/office/mac/drawingml/2011/main" val="1"/>
            </a:ext>
          </a:extLst>
        </p:spPr>
        <p:txBody>
          <a:bodyPr lIns="45714" tIns="45714" rIns="45714" bIns="45714">
            <a:spAutoFit/>
          </a:bodyPr>
          <a:lstStyle>
            <a:lvl1pPr defTabSz="914400">
              <a:defRPr b="1">
                <a:solidFill>
                  <a:srgbClr val="FFFFFF"/>
                </a:solidFill>
                <a:latin typeface="Arial"/>
                <a:ea typeface="Arial"/>
                <a:cs typeface="Arial"/>
                <a:sym typeface="Arial"/>
              </a:defRPr>
            </a:lvl1pPr>
          </a:lstStyle>
          <a:p>
            <a:pPr/>
            <a:r>
              <a:t>scipy.stats ---   Continuous Distributions</a:t>
            </a:r>
          </a:p>
        </p:txBody>
      </p:sp>
      <p:pic>
        <p:nvPicPr>
          <p:cNvPr id="793" name="stats_example1.png" descr="stats_example1.png"/>
          <p:cNvPicPr>
            <a:picLocks noChangeAspect="1"/>
          </p:cNvPicPr>
          <p:nvPr/>
        </p:nvPicPr>
        <p:blipFill>
          <a:blip r:embed="rId2">
            <a:extLst/>
          </a:blip>
          <a:stretch>
            <a:fillRect/>
          </a:stretch>
        </p:blipFill>
        <p:spPr>
          <a:xfrm>
            <a:off x="3540125" y="693894"/>
            <a:ext cx="5279357" cy="3870588"/>
          </a:xfrm>
          <a:prstGeom prst="rect">
            <a:avLst/>
          </a:prstGeom>
          <a:ln w="12700">
            <a:miter lim="400000"/>
          </a:ln>
        </p:spPr>
      </p:pic>
      <p:sp>
        <p:nvSpPr>
          <p:cNvPr id="794" name="94 continuous distributions!"/>
          <p:cNvSpPr/>
          <p:nvPr/>
        </p:nvSpPr>
        <p:spPr>
          <a:xfrm>
            <a:off x="281425" y="693894"/>
            <a:ext cx="151765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spcBef>
                <a:spcPts val="1000"/>
              </a:spcBef>
              <a:defRPr>
                <a:solidFill>
                  <a:srgbClr val="0000FF"/>
                </a:solidFill>
                <a:latin typeface="Arial"/>
                <a:ea typeface="Arial"/>
                <a:cs typeface="Arial"/>
                <a:sym typeface="Arial"/>
              </a:defRPr>
            </a:lvl1pPr>
          </a:lstStyle>
          <a:p>
            <a:pPr/>
            <a:r>
              <a:t>94 continuous distributions!</a:t>
            </a:r>
          </a:p>
        </p:txBody>
      </p:sp>
      <p:sp>
        <p:nvSpPr>
          <p:cNvPr id="795" name="pdf…"/>
          <p:cNvSpPr/>
          <p:nvPr/>
        </p:nvSpPr>
        <p:spPr>
          <a:xfrm>
            <a:off x="879475" y="2649537"/>
            <a:ext cx="1062038" cy="19100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spcBef>
                <a:spcPts val="1000"/>
              </a:spcBef>
              <a:defRPr b="1">
                <a:solidFill>
                  <a:srgbClr val="003366"/>
                </a:solidFill>
                <a:latin typeface="Courier New"/>
                <a:ea typeface="Courier New"/>
                <a:cs typeface="Courier New"/>
                <a:sym typeface="Courier New"/>
              </a:defRPr>
            </a:pPr>
            <a:r>
              <a:t>pdf</a:t>
            </a:r>
          </a:p>
          <a:p>
            <a:pPr defTabSz="914400">
              <a:spcBef>
                <a:spcPts val="1000"/>
              </a:spcBef>
              <a:defRPr b="1">
                <a:solidFill>
                  <a:srgbClr val="003366"/>
                </a:solidFill>
                <a:latin typeface="Courier New"/>
                <a:ea typeface="Courier New"/>
                <a:cs typeface="Courier New"/>
                <a:sym typeface="Courier New"/>
              </a:defRPr>
            </a:pPr>
            <a:r>
              <a:t>cdf</a:t>
            </a:r>
          </a:p>
          <a:p>
            <a:pPr defTabSz="914400">
              <a:spcBef>
                <a:spcPts val="1000"/>
              </a:spcBef>
              <a:defRPr b="1">
                <a:solidFill>
                  <a:srgbClr val="003366"/>
                </a:solidFill>
                <a:latin typeface="Courier New"/>
                <a:ea typeface="Courier New"/>
                <a:cs typeface="Courier New"/>
                <a:sym typeface="Courier New"/>
              </a:defRPr>
            </a:pPr>
            <a:r>
              <a:t>rvs</a:t>
            </a:r>
          </a:p>
          <a:p>
            <a:pPr defTabSz="914400">
              <a:spcBef>
                <a:spcPts val="1000"/>
              </a:spcBef>
              <a:defRPr b="1">
                <a:solidFill>
                  <a:srgbClr val="003366"/>
                </a:solidFill>
                <a:latin typeface="Courier New"/>
                <a:ea typeface="Courier New"/>
                <a:cs typeface="Courier New"/>
                <a:sym typeface="Courier New"/>
              </a:defRPr>
            </a:pPr>
            <a:r>
              <a:t>ppf</a:t>
            </a:r>
          </a:p>
          <a:p>
            <a:pPr defTabSz="914400">
              <a:spcBef>
                <a:spcPts val="1000"/>
              </a:spcBef>
              <a:defRPr b="1">
                <a:solidFill>
                  <a:srgbClr val="003366"/>
                </a:solidFill>
                <a:latin typeface="Courier New"/>
                <a:ea typeface="Courier New"/>
                <a:cs typeface="Courier New"/>
                <a:sym typeface="Courier New"/>
              </a:defRPr>
            </a:pPr>
            <a:r>
              <a:t>stats</a:t>
            </a:r>
          </a:p>
        </p:txBody>
      </p:sp>
      <p:sp>
        <p:nvSpPr>
          <p:cNvPr id="796" name="Methods on all Random Variable Objets."/>
          <p:cNvSpPr/>
          <p:nvPr/>
        </p:nvSpPr>
        <p:spPr>
          <a:xfrm>
            <a:off x="357624" y="1666953"/>
            <a:ext cx="2437757" cy="893588"/>
          </a:xfrm>
          <a:prstGeom prst="rect">
            <a:avLst/>
          </a:prstGeom>
          <a:solidFill>
            <a:srgbClr val="FFFF99"/>
          </a:solidFill>
          <a:ln>
            <a:solidFill>
              <a:srgbClr val="003366"/>
            </a:solidFill>
          </a:ln>
          <a:extLst>
            <a:ext uri="{C572A759-6A51-4108-AA02-DFA0A04FC94B}">
              <ma14:wrappingTextBoxFlag xmlns:ma14="http://schemas.microsoft.com/office/mac/drawingml/2011/main" val="1"/>
            </a:ext>
          </a:extLst>
        </p:spPr>
        <p:txBody>
          <a:bodyPr lIns="45719" rIns="45719">
            <a:spAutoFit/>
          </a:bodyPr>
          <a:lstStyle>
            <a:lvl1pPr defTabSz="914400">
              <a:spcBef>
                <a:spcPts val="1000"/>
              </a:spcBef>
              <a:defRPr>
                <a:latin typeface="Arial"/>
                <a:ea typeface="Arial"/>
                <a:cs typeface="Arial"/>
                <a:sym typeface="Arial"/>
              </a:defRPr>
            </a:lvl1pPr>
          </a:lstStyle>
          <a:p>
            <a:pPr/>
            <a:r>
              <a:t>Methods on all Random Variable Objets.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8" name="scipy.stats ---   Discrete Distributions"/>
          <p:cNvSpPr/>
          <p:nvPr/>
        </p:nvSpPr>
        <p:spPr>
          <a:xfrm>
            <a:off x="342900" y="95091"/>
            <a:ext cx="8458200" cy="350650"/>
          </a:xfrm>
          <a:prstGeom prst="rect">
            <a:avLst/>
          </a:prstGeom>
          <a:solidFill>
            <a:srgbClr val="003366"/>
          </a:solidFill>
          <a:ln w="12700">
            <a:miter lim="400000"/>
          </a:ln>
          <a:extLst>
            <a:ext uri="{C572A759-6A51-4108-AA02-DFA0A04FC94B}">
              <ma14:wrappingTextBoxFlag xmlns:ma14="http://schemas.microsoft.com/office/mac/drawingml/2011/main" val="1"/>
            </a:ext>
          </a:extLst>
        </p:spPr>
        <p:txBody>
          <a:bodyPr lIns="45714" tIns="45714" rIns="45714" bIns="45714">
            <a:spAutoFit/>
          </a:bodyPr>
          <a:lstStyle>
            <a:lvl1pPr defTabSz="914400">
              <a:defRPr b="1">
                <a:solidFill>
                  <a:srgbClr val="FFFFFF"/>
                </a:solidFill>
                <a:latin typeface="Arial"/>
                <a:ea typeface="Arial"/>
                <a:cs typeface="Arial"/>
                <a:sym typeface="Arial"/>
              </a:defRPr>
            </a:lvl1pPr>
          </a:lstStyle>
          <a:p>
            <a:pPr/>
            <a:r>
              <a:t>scipy.stats ---   Discrete Distributions</a:t>
            </a:r>
          </a:p>
        </p:txBody>
      </p:sp>
      <p:sp>
        <p:nvSpPr>
          <p:cNvPr id="799" name="13 standard  discrete distributions (plus any arbitrary finite RV)"/>
          <p:cNvSpPr/>
          <p:nvPr/>
        </p:nvSpPr>
        <p:spPr>
          <a:xfrm>
            <a:off x="360362" y="634841"/>
            <a:ext cx="2473078" cy="8840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spcBef>
                <a:spcPts val="1000"/>
              </a:spcBef>
              <a:defRPr>
                <a:solidFill>
                  <a:srgbClr val="0000FF"/>
                </a:solidFill>
                <a:latin typeface="Arial"/>
                <a:ea typeface="Arial"/>
                <a:cs typeface="Arial"/>
                <a:sym typeface="Arial"/>
              </a:defRPr>
            </a:lvl1pPr>
          </a:lstStyle>
          <a:p>
            <a:pPr/>
            <a:r>
              <a:t>13 standard  discrete distributions (plus any arbitrary finite RV)</a:t>
            </a:r>
          </a:p>
        </p:txBody>
      </p:sp>
      <p:sp>
        <p:nvSpPr>
          <p:cNvPr id="800" name="pdf…"/>
          <p:cNvSpPr/>
          <p:nvPr/>
        </p:nvSpPr>
        <p:spPr>
          <a:xfrm>
            <a:off x="1450975" y="2312828"/>
            <a:ext cx="1062038" cy="19100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spcBef>
                <a:spcPts val="1000"/>
              </a:spcBef>
              <a:defRPr b="1">
                <a:solidFill>
                  <a:srgbClr val="003366"/>
                </a:solidFill>
                <a:latin typeface="Courier New"/>
                <a:ea typeface="Courier New"/>
                <a:cs typeface="Courier New"/>
                <a:sym typeface="Courier New"/>
              </a:defRPr>
            </a:pPr>
            <a:r>
              <a:t>pdf</a:t>
            </a:r>
          </a:p>
          <a:p>
            <a:pPr defTabSz="914400">
              <a:spcBef>
                <a:spcPts val="1000"/>
              </a:spcBef>
              <a:defRPr b="1">
                <a:solidFill>
                  <a:srgbClr val="003366"/>
                </a:solidFill>
                <a:latin typeface="Courier New"/>
                <a:ea typeface="Courier New"/>
                <a:cs typeface="Courier New"/>
                <a:sym typeface="Courier New"/>
              </a:defRPr>
            </a:pPr>
            <a:r>
              <a:t>cdf</a:t>
            </a:r>
          </a:p>
          <a:p>
            <a:pPr defTabSz="914400">
              <a:spcBef>
                <a:spcPts val="1000"/>
              </a:spcBef>
              <a:defRPr b="1">
                <a:solidFill>
                  <a:srgbClr val="003366"/>
                </a:solidFill>
                <a:latin typeface="Courier New"/>
                <a:ea typeface="Courier New"/>
                <a:cs typeface="Courier New"/>
                <a:sym typeface="Courier New"/>
              </a:defRPr>
            </a:pPr>
            <a:r>
              <a:t>rvs</a:t>
            </a:r>
          </a:p>
          <a:p>
            <a:pPr defTabSz="914400">
              <a:spcBef>
                <a:spcPts val="1000"/>
              </a:spcBef>
              <a:defRPr b="1">
                <a:solidFill>
                  <a:srgbClr val="003366"/>
                </a:solidFill>
                <a:latin typeface="Courier New"/>
                <a:ea typeface="Courier New"/>
                <a:cs typeface="Courier New"/>
                <a:sym typeface="Courier New"/>
              </a:defRPr>
            </a:pPr>
            <a:r>
              <a:t>ppf</a:t>
            </a:r>
          </a:p>
          <a:p>
            <a:pPr defTabSz="914400">
              <a:spcBef>
                <a:spcPts val="1000"/>
              </a:spcBef>
              <a:defRPr b="1">
                <a:solidFill>
                  <a:srgbClr val="003366"/>
                </a:solidFill>
                <a:latin typeface="Courier New"/>
                <a:ea typeface="Courier New"/>
                <a:cs typeface="Courier New"/>
                <a:sym typeface="Courier New"/>
              </a:defRPr>
            </a:pPr>
            <a:r>
              <a:t>stats</a:t>
            </a:r>
          </a:p>
        </p:txBody>
      </p:sp>
      <p:sp>
        <p:nvSpPr>
          <p:cNvPr id="801" name="Methods"/>
          <p:cNvSpPr/>
          <p:nvPr/>
        </p:nvSpPr>
        <p:spPr>
          <a:xfrm>
            <a:off x="677862" y="1958022"/>
            <a:ext cx="1365251" cy="360187"/>
          </a:xfrm>
          <a:prstGeom prst="rect">
            <a:avLst/>
          </a:prstGeom>
          <a:solidFill>
            <a:srgbClr val="FFFF99"/>
          </a:solidFill>
          <a:ln>
            <a:solidFill>
              <a:srgbClr val="003366"/>
            </a:solidFill>
          </a:ln>
          <a:extLst>
            <a:ext uri="{C572A759-6A51-4108-AA02-DFA0A04FC94B}">
              <ma14:wrappingTextBoxFlag xmlns:ma14="http://schemas.microsoft.com/office/mac/drawingml/2011/main" val="1"/>
            </a:ext>
          </a:extLst>
        </p:spPr>
        <p:txBody>
          <a:bodyPr lIns="45719" rIns="45719">
            <a:spAutoFit/>
          </a:bodyPr>
          <a:lstStyle>
            <a:lvl1pPr defTabSz="914400">
              <a:spcBef>
                <a:spcPts val="1000"/>
              </a:spcBef>
              <a:defRPr>
                <a:latin typeface="Arial"/>
                <a:ea typeface="Arial"/>
                <a:cs typeface="Arial"/>
                <a:sym typeface="Arial"/>
              </a:defRPr>
            </a:lvl1pPr>
          </a:lstStyle>
          <a:p>
            <a:pPr/>
            <a:r>
              <a:t>Methods</a:t>
            </a:r>
          </a:p>
        </p:txBody>
      </p:sp>
      <p:pic>
        <p:nvPicPr>
          <p:cNvPr id="802" name="stats_example2.png" descr="stats_example2.png"/>
          <p:cNvPicPr>
            <a:picLocks noChangeAspect="1"/>
          </p:cNvPicPr>
          <p:nvPr/>
        </p:nvPicPr>
        <p:blipFill>
          <a:blip r:embed="rId2">
            <a:extLst/>
          </a:blip>
          <a:stretch>
            <a:fillRect/>
          </a:stretch>
        </p:blipFill>
        <p:spPr>
          <a:xfrm>
            <a:off x="2919412" y="709453"/>
            <a:ext cx="6007351" cy="388677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5" name="Matplotlib"/>
          <p:cNvSpPr/>
          <p:nvPr>
            <p:ph type="body" idx="1"/>
          </p:nvPr>
        </p:nvSpPr>
        <p:spPr>
          <a:xfrm>
            <a:off x="337556" y="945460"/>
            <a:ext cx="8513620" cy="3233540"/>
          </a:xfrm>
          <a:prstGeom prst="rect">
            <a:avLst/>
          </a:prstGeom>
        </p:spPr>
        <p:txBody>
          <a:bodyPr/>
          <a:lstStyle>
            <a:lvl1pPr>
              <a:spcBef>
                <a:spcPts val="1100"/>
              </a:spcBef>
              <a:defRPr b="1" sz="4800"/>
            </a:lvl1pPr>
          </a:lstStyle>
          <a:p>
            <a:pPr/>
            <a:r>
              <a:t>Matplotlib</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 name="a powerful plotting engine"/>
          <p:cNvSpPr/>
          <p:nvPr>
            <p:ph type="title"/>
          </p:nvPr>
        </p:nvSpPr>
        <p:spPr>
          <a:xfrm>
            <a:off x="4071092" y="-120528"/>
            <a:ext cx="4650074" cy="1116108"/>
          </a:xfrm>
          <a:prstGeom prst="rect">
            <a:avLst/>
          </a:prstGeom>
        </p:spPr>
        <p:txBody>
          <a:bodyPr/>
          <a:lstStyle/>
          <a:p>
            <a:pPr/>
            <a:r>
              <a:t>a powerful plotting engine</a:t>
            </a:r>
          </a:p>
        </p:txBody>
      </p:sp>
      <p:pic>
        <p:nvPicPr>
          <p:cNvPr id="808" name="pasted-image.tiff" descr="pasted-image.tiff"/>
          <p:cNvPicPr>
            <a:picLocks noChangeAspect="1"/>
          </p:cNvPicPr>
          <p:nvPr/>
        </p:nvPicPr>
        <p:blipFill>
          <a:blip r:embed="rId2">
            <a:extLst/>
          </a:blip>
          <a:stretch>
            <a:fillRect/>
          </a:stretch>
        </p:blipFill>
        <p:spPr>
          <a:xfrm>
            <a:off x="12700" y="-36831"/>
            <a:ext cx="3952969" cy="948714"/>
          </a:xfrm>
          <a:prstGeom prst="rect">
            <a:avLst/>
          </a:prstGeom>
          <a:ln w="12700">
            <a:miter lim="400000"/>
          </a:ln>
        </p:spPr>
      </p:pic>
      <p:pic>
        <p:nvPicPr>
          <p:cNvPr id="809" name="pasted-image.tiff" descr="pasted-image.tiff"/>
          <p:cNvPicPr>
            <a:picLocks noChangeAspect="1"/>
          </p:cNvPicPr>
          <p:nvPr/>
        </p:nvPicPr>
        <p:blipFill>
          <a:blip r:embed="rId3">
            <a:extLst/>
          </a:blip>
          <a:stretch>
            <a:fillRect/>
          </a:stretch>
        </p:blipFill>
        <p:spPr>
          <a:xfrm>
            <a:off x="4183067" y="861727"/>
            <a:ext cx="4426124" cy="3621373"/>
          </a:xfrm>
          <a:prstGeom prst="rect">
            <a:avLst/>
          </a:prstGeom>
          <a:ln w="12700">
            <a:miter lim="400000"/>
          </a:ln>
        </p:spPr>
      </p:pic>
      <p:grpSp>
        <p:nvGrpSpPr>
          <p:cNvPr id="812" name="Group"/>
          <p:cNvGrpSpPr/>
          <p:nvPr/>
        </p:nvGrpSpPr>
        <p:grpSpPr>
          <a:xfrm>
            <a:off x="152011" y="788814"/>
            <a:ext cx="3886978" cy="5762972"/>
            <a:chOff x="0" y="0"/>
            <a:chExt cx="3886977" cy="5762970"/>
          </a:xfrm>
        </p:grpSpPr>
        <p:sp>
          <p:nvSpPr>
            <p:cNvPr id="810" name="Square"/>
            <p:cNvSpPr/>
            <p:nvPr/>
          </p:nvSpPr>
          <p:spPr>
            <a:xfrm>
              <a:off x="0" y="0"/>
              <a:ext cx="3886978" cy="3892402"/>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11" name="import numpy as np…"/>
            <p:cNvSpPr/>
            <p:nvPr/>
          </p:nvSpPr>
          <p:spPr>
            <a:xfrm>
              <a:off x="19670" y="63500"/>
              <a:ext cx="3847638" cy="5699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numpy as np</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matplotlib.mlab as mlab</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matplotlib.pyplot as plt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np.random.seed(0)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example data</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mu = 100  # mean of distribution</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sigma = 15  # standard deviation of distribution</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x = mu + sigma * np.random.randn(437)</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num_bins = 50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fig, ax = plt.subplots()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the histogram of the data</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n, bins, patches = ax.hist(x, num_bins, normed=1)</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add a 'best fit' line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y = mlab.normpdf(bins, mu, sigma)</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ax.plot(bins, y, '--')</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ax.set_xlabel('Smarts')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ax.set_ylabel('Probability density')</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ax.set_title(r'Histogram of IQ: $\mu=100$, $\sigma=15$')</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Tweak spacing to prevent clipping of ylabel</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fig.tight_layout()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plt.show()</a:t>
              </a: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4" name="a powerful plotting engine"/>
          <p:cNvSpPr/>
          <p:nvPr>
            <p:ph type="title"/>
          </p:nvPr>
        </p:nvSpPr>
        <p:spPr>
          <a:xfrm>
            <a:off x="4071092" y="-120528"/>
            <a:ext cx="4650074" cy="1116108"/>
          </a:xfrm>
          <a:prstGeom prst="rect">
            <a:avLst/>
          </a:prstGeom>
        </p:spPr>
        <p:txBody>
          <a:bodyPr/>
          <a:lstStyle/>
          <a:p>
            <a:pPr/>
            <a:r>
              <a:t>a powerful plotting engine</a:t>
            </a:r>
          </a:p>
        </p:txBody>
      </p:sp>
      <p:pic>
        <p:nvPicPr>
          <p:cNvPr id="815" name="pasted-image.tiff" descr="pasted-image.tiff"/>
          <p:cNvPicPr>
            <a:picLocks noChangeAspect="1"/>
          </p:cNvPicPr>
          <p:nvPr/>
        </p:nvPicPr>
        <p:blipFill>
          <a:blip r:embed="rId2">
            <a:extLst/>
          </a:blip>
          <a:stretch>
            <a:fillRect/>
          </a:stretch>
        </p:blipFill>
        <p:spPr>
          <a:xfrm>
            <a:off x="12700" y="-36831"/>
            <a:ext cx="3952969" cy="948714"/>
          </a:xfrm>
          <a:prstGeom prst="rect">
            <a:avLst/>
          </a:prstGeom>
          <a:ln w="12700">
            <a:miter lim="400000"/>
          </a:ln>
        </p:spPr>
      </p:pic>
      <p:grpSp>
        <p:nvGrpSpPr>
          <p:cNvPr id="818" name="Group"/>
          <p:cNvGrpSpPr/>
          <p:nvPr/>
        </p:nvGrpSpPr>
        <p:grpSpPr>
          <a:xfrm>
            <a:off x="360920" y="935413"/>
            <a:ext cx="3469160" cy="3474001"/>
            <a:chOff x="0" y="0"/>
            <a:chExt cx="3469159" cy="3474000"/>
          </a:xfrm>
        </p:grpSpPr>
        <p:sp>
          <p:nvSpPr>
            <p:cNvPr id="816" name="Rectangle"/>
            <p:cNvSpPr/>
            <p:nvPr/>
          </p:nvSpPr>
          <p:spPr>
            <a:xfrm>
              <a:off x="0" y="0"/>
              <a:ext cx="3469160" cy="3474001"/>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17" name="import matplotlib.pyplot as plt…"/>
            <p:cNvSpPr/>
            <p:nvPr/>
          </p:nvSpPr>
          <p:spPr>
            <a:xfrm>
              <a:off x="17555" y="56674"/>
              <a:ext cx="3434050" cy="331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import matplotlib.pyplot as plt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import scipy.misc as misc</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im = misc.face()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ax = plt.imshow(im)</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plt.title('Racoon Face of size %d x %d' % im.shape[:2])</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400">
                  <a:latin typeface="Courier New"/>
                  <a:ea typeface="Courier New"/>
                  <a:cs typeface="Courier New"/>
                  <a:sym typeface="Courier New"/>
                </a:defRPr>
              </a:pPr>
              <a:r>
                <a:t>plt.savefig(‘face.png’)</a:t>
              </a:r>
            </a:p>
          </p:txBody>
        </p:sp>
      </p:grpSp>
      <p:pic>
        <p:nvPicPr>
          <p:cNvPr id="819" name="face.png" descr="face.png"/>
          <p:cNvPicPr>
            <a:picLocks noChangeAspect="1"/>
          </p:cNvPicPr>
          <p:nvPr/>
        </p:nvPicPr>
        <p:blipFill>
          <a:blip r:embed="rId3">
            <a:extLst/>
          </a:blip>
          <a:stretch>
            <a:fillRect/>
          </a:stretch>
        </p:blipFill>
        <p:spPr>
          <a:xfrm>
            <a:off x="3891212" y="693062"/>
            <a:ext cx="5009834" cy="375737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a powerful plotting engine"/>
          <p:cNvSpPr/>
          <p:nvPr>
            <p:ph type="title"/>
          </p:nvPr>
        </p:nvSpPr>
        <p:spPr>
          <a:xfrm>
            <a:off x="4071092" y="-120528"/>
            <a:ext cx="4650074" cy="1116108"/>
          </a:xfrm>
          <a:prstGeom prst="rect">
            <a:avLst/>
          </a:prstGeom>
        </p:spPr>
        <p:txBody>
          <a:bodyPr/>
          <a:lstStyle/>
          <a:p>
            <a:pPr/>
            <a:r>
              <a:t>a powerful plotting engine</a:t>
            </a:r>
          </a:p>
        </p:txBody>
      </p:sp>
      <p:pic>
        <p:nvPicPr>
          <p:cNvPr id="822" name="pasted-image.tiff" descr="pasted-image.tiff"/>
          <p:cNvPicPr>
            <a:picLocks noChangeAspect="1"/>
          </p:cNvPicPr>
          <p:nvPr/>
        </p:nvPicPr>
        <p:blipFill>
          <a:blip r:embed="rId2">
            <a:extLst/>
          </a:blip>
          <a:stretch>
            <a:fillRect/>
          </a:stretch>
        </p:blipFill>
        <p:spPr>
          <a:xfrm>
            <a:off x="12700" y="-36831"/>
            <a:ext cx="3952969" cy="948714"/>
          </a:xfrm>
          <a:prstGeom prst="rect">
            <a:avLst/>
          </a:prstGeom>
          <a:ln w="12700">
            <a:miter lim="400000"/>
          </a:ln>
        </p:spPr>
      </p:pic>
      <p:grpSp>
        <p:nvGrpSpPr>
          <p:cNvPr id="825" name="Group"/>
          <p:cNvGrpSpPr/>
          <p:nvPr/>
        </p:nvGrpSpPr>
        <p:grpSpPr>
          <a:xfrm>
            <a:off x="322014" y="935413"/>
            <a:ext cx="3546972" cy="3597921"/>
            <a:chOff x="0" y="0"/>
            <a:chExt cx="3546970" cy="3597920"/>
          </a:xfrm>
        </p:grpSpPr>
        <p:sp>
          <p:nvSpPr>
            <p:cNvPr id="823" name="Rectangle"/>
            <p:cNvSpPr/>
            <p:nvPr/>
          </p:nvSpPr>
          <p:spPr>
            <a:xfrm>
              <a:off x="0" y="0"/>
              <a:ext cx="3546971" cy="3551921"/>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24" name="import matplotlib.pyplot as plt…"/>
            <p:cNvSpPr/>
            <p:nvPr/>
          </p:nvSpPr>
          <p:spPr>
            <a:xfrm>
              <a:off x="17949" y="57945"/>
              <a:ext cx="3511073" cy="3539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matplotlib.pyplot as plt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numpy as np</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with plt.xkcd():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fig = plt.figure()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ax = fig.add_axes((0.1, 0.2, 0.8, 0.7))</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ax.spines['right'].set_color('none')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ax.spines['top'].set_color('none')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plt.xticks([])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plt.yticks([])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ax.set_ylim([-30, 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data = np.ones(100)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t>
              </a:r>
              <a:r>
                <a:t>data[70:] -= np.arange(30)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t>
              </a:r>
              <a:r>
                <a:t>plt.annotate('THE DAY I REALIZED\nI COULD COOK BACON\nWHENEVER I WANTED’,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xy=(70, 1), </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arrowprops=dict(arrowstyle=‘-&gt;'),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xytext=(15, -10))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plt.plot(data)</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plt.xlabel('time')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plt.ylabel('my overall health')</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fig.text(0.5, 0.05, '"Stove Ownership" from xkcd by Randall Monroe',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ha='center')</a:t>
              </a:r>
            </a:p>
          </p:txBody>
        </p:sp>
      </p:grpSp>
      <p:pic>
        <p:nvPicPr>
          <p:cNvPr id="826" name="pasted-image.tiff" descr="pasted-image.tiff"/>
          <p:cNvPicPr>
            <a:picLocks noChangeAspect="1"/>
          </p:cNvPicPr>
          <p:nvPr/>
        </p:nvPicPr>
        <p:blipFill>
          <a:blip r:embed="rId3">
            <a:extLst/>
          </a:blip>
          <a:stretch>
            <a:fillRect/>
          </a:stretch>
        </p:blipFill>
        <p:spPr>
          <a:xfrm>
            <a:off x="4220883" y="954626"/>
            <a:ext cx="4350492" cy="355949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8" name="pasted-image.tiff" descr="pasted-image.tiff"/>
          <p:cNvPicPr>
            <a:picLocks noChangeAspect="1"/>
          </p:cNvPicPr>
          <p:nvPr/>
        </p:nvPicPr>
        <p:blipFill>
          <a:blip r:embed="rId2">
            <a:extLst/>
          </a:blip>
          <a:stretch>
            <a:fillRect/>
          </a:stretch>
        </p:blipFill>
        <p:spPr>
          <a:xfrm>
            <a:off x="3755044" y="410862"/>
            <a:ext cx="5282170" cy="4321776"/>
          </a:xfrm>
          <a:prstGeom prst="rect">
            <a:avLst/>
          </a:prstGeom>
          <a:ln w="12700">
            <a:miter lim="400000"/>
          </a:ln>
        </p:spPr>
      </p:pic>
      <p:sp>
        <p:nvSpPr>
          <p:cNvPr id="829" name="a powerful plotting engine"/>
          <p:cNvSpPr/>
          <p:nvPr>
            <p:ph type="title"/>
          </p:nvPr>
        </p:nvSpPr>
        <p:spPr>
          <a:xfrm>
            <a:off x="4071092" y="-120528"/>
            <a:ext cx="4650074" cy="1116108"/>
          </a:xfrm>
          <a:prstGeom prst="rect">
            <a:avLst/>
          </a:prstGeom>
        </p:spPr>
        <p:txBody>
          <a:bodyPr/>
          <a:lstStyle/>
          <a:p>
            <a:pPr/>
            <a:r>
              <a:t>a powerful plotting engine</a:t>
            </a:r>
          </a:p>
        </p:txBody>
      </p:sp>
      <p:pic>
        <p:nvPicPr>
          <p:cNvPr id="830" name="pasted-image.tiff" descr="pasted-image.tiff"/>
          <p:cNvPicPr>
            <a:picLocks noChangeAspect="1"/>
          </p:cNvPicPr>
          <p:nvPr/>
        </p:nvPicPr>
        <p:blipFill>
          <a:blip r:embed="rId3">
            <a:extLst/>
          </a:blip>
          <a:stretch>
            <a:fillRect/>
          </a:stretch>
        </p:blipFill>
        <p:spPr>
          <a:xfrm>
            <a:off x="12700" y="-36831"/>
            <a:ext cx="3952969" cy="948714"/>
          </a:xfrm>
          <a:prstGeom prst="rect">
            <a:avLst/>
          </a:prstGeom>
          <a:ln w="12700">
            <a:miter lim="400000"/>
          </a:ln>
        </p:spPr>
      </p:pic>
      <p:grpSp>
        <p:nvGrpSpPr>
          <p:cNvPr id="833" name="Group"/>
          <p:cNvGrpSpPr/>
          <p:nvPr/>
        </p:nvGrpSpPr>
        <p:grpSpPr>
          <a:xfrm>
            <a:off x="156914" y="842531"/>
            <a:ext cx="3830266" cy="3885284"/>
            <a:chOff x="0" y="0"/>
            <a:chExt cx="3830264" cy="3885283"/>
          </a:xfrm>
        </p:grpSpPr>
        <p:sp>
          <p:nvSpPr>
            <p:cNvPr id="831" name="Square"/>
            <p:cNvSpPr/>
            <p:nvPr/>
          </p:nvSpPr>
          <p:spPr>
            <a:xfrm>
              <a:off x="0" y="0"/>
              <a:ext cx="3830265" cy="3835610"/>
            </a:xfrm>
            <a:prstGeom prst="rect">
              <a:avLst/>
            </a:prstGeom>
            <a:solidFill>
              <a:srgbClr val="FFFFCC"/>
            </a:solidFill>
            <a:ln w="18360" cap="flat">
              <a:solidFill>
                <a:srgbClr val="800000"/>
              </a:solidFill>
              <a:prstDash val="solid"/>
              <a:round/>
            </a:ln>
            <a:effectLst/>
          </p:spPr>
          <p:txBody>
            <a:bodyPr wrap="square" lIns="45719" tIns="45719" rIns="45719" bIns="45719"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32" name="from mpl_toolkits.mplot3d import Axes3D…"/>
            <p:cNvSpPr/>
            <p:nvPr/>
          </p:nvSpPr>
          <p:spPr>
            <a:xfrm>
              <a:off x="19383" y="62573"/>
              <a:ext cx="3791499" cy="3822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0" tIns="36000" rIns="36000" bIns="36000" numCol="1" anchor="t">
              <a:noAutofit/>
            </a:bodyPr>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from mpl_toolkits.mplot3d import Axes3D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matplotlib.pyplot as plt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from matplotlib import cm</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from matplotlib.ticker import LinearLocator, FormatStrFormatter</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import numpy as np</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fig = plt.figure()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 = fig.gca(projection='3d')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Make data.</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X = np.arange(-5, 5, 0.25)</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Y = np.arange(-5, 5, 0.25)</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X, Y = np.meshgrid(X, Y)</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R = np.sqrt(X**2 + Y**2)</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Z = np.sin(R)</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Plot the surface.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surf = ax.plot_surface(X, Y, Z, cmap=cm.coolwarm, linewidth=0, antialiased=False)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Customize the z axis.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ax.set_zlim(-1.01, 1.01)</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ax.zaxis.set_major_locator(LinearLocator(10))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ax.zaxis.set_major_formatter(FormatStrFormatter('%.02f'))</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 Add a color bar which maps values to colors.</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fig.colorbar(surf, shrink=0.5, aspect=5)</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000">
                  <a:latin typeface="Courier New"/>
                  <a:ea typeface="Courier New"/>
                  <a:cs typeface="Courier New"/>
                  <a:sym typeface="Courier New"/>
                </a:defRPr>
              </a:pPr>
              <a:r>
                <a:t>plt.show()</a:t>
              </a:r>
            </a:p>
          </p:txBody>
        </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6" name="Pandas"/>
          <p:cNvSpPr/>
          <p:nvPr>
            <p:ph type="body" idx="1"/>
          </p:nvPr>
        </p:nvSpPr>
        <p:spPr>
          <a:xfrm>
            <a:off x="337556" y="945460"/>
            <a:ext cx="8513620" cy="3233540"/>
          </a:xfrm>
          <a:prstGeom prst="rect">
            <a:avLst/>
          </a:prstGeom>
        </p:spPr>
        <p:txBody>
          <a:bodyPr/>
          <a:lstStyle>
            <a:lvl1pPr>
              <a:spcBef>
                <a:spcPts val="1100"/>
              </a:spcBef>
              <a:defRPr b="1" sz="4800"/>
            </a:lvl1pPr>
          </a:lstStyle>
          <a:p>
            <a:pPr/>
            <a:r>
              <a:t>Pandas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38" name="pasted-image.tiff" descr="pasted-image.tiff"/>
          <p:cNvPicPr>
            <a:picLocks noChangeAspect="1"/>
          </p:cNvPicPr>
          <p:nvPr/>
        </p:nvPicPr>
        <p:blipFill>
          <a:blip r:embed="rId2">
            <a:extLst/>
          </a:blip>
          <a:stretch>
            <a:fillRect/>
          </a:stretch>
        </p:blipFill>
        <p:spPr>
          <a:xfrm>
            <a:off x="139700" y="101600"/>
            <a:ext cx="4944601" cy="1030126"/>
          </a:xfrm>
          <a:prstGeom prst="rect">
            <a:avLst/>
          </a:prstGeom>
          <a:ln w="12700">
            <a:miter lim="400000"/>
          </a:ln>
        </p:spPr>
      </p:pic>
      <p:sp>
        <p:nvSpPr>
          <p:cNvPr id="839" name="Easy Data Wrangling"/>
          <p:cNvSpPr/>
          <p:nvPr>
            <p:ph type="title"/>
          </p:nvPr>
        </p:nvSpPr>
        <p:spPr>
          <a:xfrm>
            <a:off x="5328392" y="-42991"/>
            <a:ext cx="4650074" cy="1116107"/>
          </a:xfrm>
          <a:prstGeom prst="rect">
            <a:avLst/>
          </a:prstGeom>
        </p:spPr>
        <p:txBody>
          <a:bodyPr/>
          <a:lstStyle/>
          <a:p>
            <a:pPr/>
            <a:r>
              <a:t>Easy Data Wrangling</a:t>
            </a:r>
          </a:p>
        </p:txBody>
      </p:sp>
      <p:sp>
        <p:nvSpPr>
          <p:cNvPr id="840" name="Adds indexes and labels to 1-d and 2-d NumPy arrays (Series and DataFrame)…"/>
          <p:cNvSpPr/>
          <p:nvPr/>
        </p:nvSpPr>
        <p:spPr>
          <a:xfrm>
            <a:off x="321753" y="1024404"/>
            <a:ext cx="8500494" cy="3647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a:buSzPct val="100000"/>
              <a:buChar char="•"/>
              <a:defRPr sz="2300"/>
            </a:pPr>
            <a:r>
              <a:t>Adds </a:t>
            </a:r>
            <a:r>
              <a:rPr b="1"/>
              <a:t>indexes and labels</a:t>
            </a:r>
            <a:r>
              <a:t> to 1-d and 2-d NumPy arrays (Series and DataFrame)</a:t>
            </a:r>
          </a:p>
          <a:p>
            <a:pPr marL="240631" indent="-240631">
              <a:buSzPct val="100000"/>
              <a:buChar char="•"/>
              <a:defRPr sz="2300"/>
            </a:pPr>
            <a:r>
              <a:t>Many convenience functions and methods to manipulate messy data-sets including </a:t>
            </a:r>
            <a:r>
              <a:rPr b="1"/>
              <a:t>time-series</a:t>
            </a:r>
            <a:r>
              <a:t>.</a:t>
            </a:r>
          </a:p>
          <a:p>
            <a:pPr marL="240631" indent="-240631">
              <a:buSzPct val="100000"/>
              <a:buChar char="•"/>
              <a:defRPr sz="2300"/>
            </a:pPr>
            <a:r>
              <a:t>Powerful indexing with automatic </a:t>
            </a:r>
            <a:r>
              <a:rPr b="1"/>
              <a:t>data alignment</a:t>
            </a:r>
            <a:r>
              <a:t>.</a:t>
            </a:r>
          </a:p>
          <a:p>
            <a:pPr marL="240631" indent="-240631">
              <a:buSzPct val="100000"/>
              <a:buChar char="•"/>
              <a:defRPr sz="2300"/>
            </a:pPr>
            <a:r>
              <a:t>Easy handling of </a:t>
            </a:r>
            <a:r>
              <a:rPr b="1"/>
              <a:t>missing data</a:t>
            </a:r>
            <a:r>
              <a:t>.</a:t>
            </a:r>
          </a:p>
          <a:p>
            <a:pPr marL="240631" indent="-240631">
              <a:buSzPct val="100000"/>
              <a:buChar char="•"/>
              <a:defRPr sz="2300"/>
            </a:pPr>
            <a:r>
              <a:t>Allows easy j</a:t>
            </a:r>
            <a:r>
              <a:rPr b="1"/>
              <a:t>oining and merging</a:t>
            </a:r>
            <a:r>
              <a:t> Data Sets</a:t>
            </a:r>
          </a:p>
          <a:p>
            <a:pPr marL="240631" indent="-240631">
              <a:buSzPct val="100000"/>
              <a:buChar char="•"/>
              <a:defRPr sz="2300"/>
            </a:pPr>
            <a:r>
              <a:rPr b="1"/>
              <a:t>Pivots</a:t>
            </a:r>
            <a:r>
              <a:t> and reshaping (split-apply-combine)</a:t>
            </a:r>
          </a:p>
          <a:p>
            <a:pPr marL="240631" indent="-240631">
              <a:buSzPct val="100000"/>
              <a:buChar char="•"/>
              <a:defRPr sz="2300"/>
            </a:pPr>
            <a:r>
              <a:t>Powerful </a:t>
            </a:r>
            <a:r>
              <a:rPr b="1"/>
              <a:t>group-by</a:t>
            </a:r>
            <a:r>
              <a:t> operations with </a:t>
            </a:r>
            <a:r>
              <a:rPr b="1"/>
              <a:t>summarization</a:t>
            </a:r>
          </a:p>
          <a:p>
            <a:pPr marL="240631" indent="-240631">
              <a:buSzPct val="100000"/>
              <a:buChar char="•"/>
              <a:defRPr sz="2300"/>
            </a:pPr>
            <a:r>
              <a:t>Builtin visualization using labels and indexes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Data Science is growing with Python leading the way"/>
          <p:cNvSpPr/>
          <p:nvPr>
            <p:ph type="title"/>
          </p:nvPr>
        </p:nvSpPr>
        <p:spPr>
          <a:xfrm>
            <a:off x="266698" y="-120277"/>
            <a:ext cx="8509981" cy="1116107"/>
          </a:xfrm>
          <a:prstGeom prst="rect">
            <a:avLst/>
          </a:prstGeom>
        </p:spPr>
        <p:txBody>
          <a:bodyPr/>
          <a:lstStyle/>
          <a:p>
            <a:pPr/>
            <a:r>
              <a:t>Data Science is growing with Python leading the way</a:t>
            </a:r>
          </a:p>
        </p:txBody>
      </p:sp>
      <p:pic>
        <p:nvPicPr>
          <p:cNvPr id="436" name="image28.tif" descr="image28.tif"/>
          <p:cNvPicPr>
            <a:picLocks noChangeAspect="1"/>
          </p:cNvPicPr>
          <p:nvPr/>
        </p:nvPicPr>
        <p:blipFill>
          <a:blip r:embed="rId2">
            <a:extLst/>
          </a:blip>
          <a:stretch>
            <a:fillRect/>
          </a:stretch>
        </p:blipFill>
        <p:spPr>
          <a:xfrm>
            <a:off x="4265759" y="1063820"/>
            <a:ext cx="4887772" cy="3015860"/>
          </a:xfrm>
          <a:prstGeom prst="rect">
            <a:avLst/>
          </a:prstGeom>
          <a:ln w="12700">
            <a:miter lim="400000"/>
          </a:ln>
        </p:spPr>
      </p:pic>
      <p:pic>
        <p:nvPicPr>
          <p:cNvPr id="437" name="pasted-image.tiff" descr="pasted-image.tiff"/>
          <p:cNvPicPr>
            <a:picLocks noChangeAspect="1"/>
          </p:cNvPicPr>
          <p:nvPr/>
        </p:nvPicPr>
        <p:blipFill>
          <a:blip r:embed="rId3">
            <a:extLst/>
          </a:blip>
          <a:stretch>
            <a:fillRect/>
          </a:stretch>
        </p:blipFill>
        <p:spPr>
          <a:xfrm>
            <a:off x="84137" y="904264"/>
            <a:ext cx="4136091" cy="381793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2" name="Easy Data Wrangling"/>
          <p:cNvSpPr/>
          <p:nvPr>
            <p:ph type="title"/>
          </p:nvPr>
        </p:nvSpPr>
        <p:spPr>
          <a:xfrm>
            <a:off x="5328392" y="-42991"/>
            <a:ext cx="4650074" cy="1116107"/>
          </a:xfrm>
          <a:prstGeom prst="rect">
            <a:avLst/>
          </a:prstGeom>
        </p:spPr>
        <p:txBody>
          <a:bodyPr/>
          <a:lstStyle/>
          <a:p>
            <a:pPr/>
            <a:r>
              <a:t>Easy Data Wrangling</a:t>
            </a:r>
          </a:p>
        </p:txBody>
      </p:sp>
      <p:pic>
        <p:nvPicPr>
          <p:cNvPr id="843" name="pasted-image.tiff" descr="pasted-image.tiff"/>
          <p:cNvPicPr>
            <a:picLocks noChangeAspect="1"/>
          </p:cNvPicPr>
          <p:nvPr/>
        </p:nvPicPr>
        <p:blipFill>
          <a:blip r:embed="rId2">
            <a:extLst/>
          </a:blip>
          <a:stretch>
            <a:fillRect/>
          </a:stretch>
        </p:blipFill>
        <p:spPr>
          <a:xfrm>
            <a:off x="139700" y="101600"/>
            <a:ext cx="4944601" cy="1030126"/>
          </a:xfrm>
          <a:prstGeom prst="rect">
            <a:avLst/>
          </a:prstGeom>
          <a:ln w="12700">
            <a:miter lim="400000"/>
          </a:ln>
        </p:spPr>
      </p:pic>
      <p:sp>
        <p:nvSpPr>
          <p:cNvPr id="844" name="Series Data Structure…"/>
          <p:cNvSpPr/>
          <p:nvPr/>
        </p:nvSpPr>
        <p:spPr>
          <a:xfrm>
            <a:off x="321753" y="1409994"/>
            <a:ext cx="8500494" cy="275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a:buSzPct val="100000"/>
              <a:buChar char="•"/>
              <a:defRPr sz="2300"/>
            </a:pPr>
            <a:r>
              <a:t>Series Data Structure</a:t>
            </a:r>
          </a:p>
          <a:p>
            <a:pPr lvl="1" marL="621631" indent="-240631">
              <a:buSzPct val="100000"/>
              <a:buChar char="•"/>
            </a:pPr>
            <a:r>
              <a:t>built for </a:t>
            </a:r>
            <a:r>
              <a:rPr b="1"/>
              <a:t>1-dimensional</a:t>
            </a:r>
            <a:r>
              <a:t> series data</a:t>
            </a:r>
          </a:p>
          <a:p>
            <a:pPr lvl="1" marL="621631" indent="-240631">
              <a:buSzPct val="100000"/>
              <a:buChar char="•"/>
            </a:pPr>
            <a:r>
              <a:t>homogeneous data</a:t>
            </a:r>
          </a:p>
          <a:p>
            <a:pPr lvl="1" marL="621631" indent="-240631">
              <a:buSzPct val="100000"/>
              <a:buChar char="•"/>
            </a:pPr>
            <a:r>
              <a:t>Two arrays.  One of data and another which is the index that can be a homogeneous array of any type like integers, objects, or date-times.</a:t>
            </a:r>
          </a:p>
          <a:p>
            <a:pPr marL="240631" indent="-240631">
              <a:buSzPct val="100000"/>
              <a:buChar char="•"/>
              <a:defRPr sz="2300"/>
            </a:pPr>
            <a:r>
              <a:t>DataFrame</a:t>
            </a:r>
          </a:p>
          <a:p>
            <a:pPr lvl="1" marL="621631" indent="-240631">
              <a:buSzPct val="100000"/>
              <a:buChar char="•"/>
            </a:pPr>
            <a:r>
              <a:t>built for </a:t>
            </a:r>
            <a:r>
              <a:rPr b="1"/>
              <a:t>2-dimensional</a:t>
            </a:r>
            <a:r>
              <a:t> collections of tabular data (think Excel sheet)</a:t>
            </a:r>
          </a:p>
          <a:p>
            <a:pPr lvl="1" marL="621631" indent="-240631">
              <a:buSzPct val="100000"/>
              <a:buChar char="•"/>
            </a:pPr>
            <a:r>
              <a:t>heterogeneous data comprised of multiple Series</a:t>
            </a:r>
          </a:p>
          <a:p>
            <a:pPr lvl="1" marL="621631" indent="-240631">
              <a:buSzPct val="100000"/>
              <a:buChar char="•"/>
            </a:pPr>
            <a:r>
              <a:t>includes an index column allowing sophisticated selection and alignment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6" name="Easy Data Wrangling"/>
          <p:cNvSpPr/>
          <p:nvPr>
            <p:ph type="title" idx="4294967295"/>
          </p:nvPr>
        </p:nvSpPr>
        <p:spPr>
          <a:xfrm>
            <a:off x="5328392" y="-42991"/>
            <a:ext cx="4650074" cy="1116107"/>
          </a:xfrm>
          <a:prstGeom prst="rect">
            <a:avLst/>
          </a:prstGeom>
        </p:spPr>
        <p:txBody>
          <a:bodyPr/>
          <a:lstStyle>
            <a:lvl1pPr>
              <a:defRPr sz="2800"/>
            </a:lvl1pPr>
          </a:lstStyle>
          <a:p>
            <a:pPr/>
            <a:r>
              <a:t>Easy Data Wrangling</a:t>
            </a:r>
          </a:p>
        </p:txBody>
      </p:sp>
      <p:pic>
        <p:nvPicPr>
          <p:cNvPr id="847" name="pasted-image.tiff" descr="pasted-image.tiff"/>
          <p:cNvPicPr>
            <a:picLocks noChangeAspect="1"/>
          </p:cNvPicPr>
          <p:nvPr/>
        </p:nvPicPr>
        <p:blipFill>
          <a:blip r:embed="rId2">
            <a:extLst/>
          </a:blip>
          <a:stretch>
            <a:fillRect/>
          </a:stretch>
        </p:blipFill>
        <p:spPr>
          <a:xfrm>
            <a:off x="139700" y="101600"/>
            <a:ext cx="4944601" cy="1030126"/>
          </a:xfrm>
          <a:prstGeom prst="rect">
            <a:avLst/>
          </a:prstGeom>
          <a:ln w="12700">
            <a:miter lim="400000"/>
          </a:ln>
        </p:spPr>
      </p:pic>
      <p:pic>
        <p:nvPicPr>
          <p:cNvPr id="848" name="Screen Shot 2017-04-04 at 10.35.28 AM.png" descr="Screen Shot 2017-04-04 at 10.35.28 AM.png"/>
          <p:cNvPicPr>
            <a:picLocks noChangeAspect="1"/>
          </p:cNvPicPr>
          <p:nvPr/>
        </p:nvPicPr>
        <p:blipFill>
          <a:blip r:embed="rId3">
            <a:extLst/>
          </a:blip>
          <a:stretch>
            <a:fillRect/>
          </a:stretch>
        </p:blipFill>
        <p:spPr>
          <a:xfrm>
            <a:off x="248376" y="2195724"/>
            <a:ext cx="2895601" cy="2489848"/>
          </a:xfrm>
          <a:prstGeom prst="rect">
            <a:avLst/>
          </a:prstGeom>
          <a:ln w="12700">
            <a:miter lim="400000"/>
          </a:ln>
        </p:spPr>
      </p:pic>
      <p:pic>
        <p:nvPicPr>
          <p:cNvPr id="849" name="pasted-image.tiff" descr="pasted-image.tiff"/>
          <p:cNvPicPr>
            <a:picLocks noChangeAspect="1"/>
          </p:cNvPicPr>
          <p:nvPr/>
        </p:nvPicPr>
        <p:blipFill>
          <a:blip r:embed="rId4">
            <a:extLst/>
          </a:blip>
          <a:stretch>
            <a:fillRect/>
          </a:stretch>
        </p:blipFill>
        <p:spPr>
          <a:xfrm>
            <a:off x="4860710" y="1396541"/>
            <a:ext cx="4256760" cy="3344598"/>
          </a:xfrm>
          <a:prstGeom prst="rect">
            <a:avLst/>
          </a:prstGeom>
          <a:ln w="12700">
            <a:miter lim="400000"/>
          </a:ln>
        </p:spPr>
      </p:pic>
      <p:sp>
        <p:nvSpPr>
          <p:cNvPr id="850" name="Rectangle"/>
          <p:cNvSpPr/>
          <p:nvPr/>
        </p:nvSpPr>
        <p:spPr>
          <a:xfrm>
            <a:off x="255895" y="1172901"/>
            <a:ext cx="8632209" cy="1007941"/>
          </a:xfrm>
          <a:prstGeom prst="rect">
            <a:avLst/>
          </a:prstGeom>
          <a:solidFill>
            <a:srgbClr val="FFFFCC"/>
          </a:solidFill>
          <a:ln w="18360">
            <a:solidFill>
              <a:srgbClr val="800000"/>
            </a:solidFill>
          </a:ln>
        </p:spPr>
        <p:txBody>
          <a:bodyPr lIns="45719" rIns="45719"/>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51" name="medals = pd.read_csv('data/medals.csv', index_col='name')…"/>
          <p:cNvSpPr/>
          <p:nvPr/>
        </p:nvSpPr>
        <p:spPr>
          <a:xfrm>
            <a:off x="288589" y="1214309"/>
            <a:ext cx="8448678" cy="925125"/>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medals = pd.read_csv('data/medals.csv', index_col='name')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medals.head()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gold = medals['medal'] == 'gold'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won = medals['count'] &gt; 0</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medals.loc[gold &amp; won, 'count'].sort_values().plot(kind='bar', figsize=(12,8))</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Easy Data Wrangling"/>
          <p:cNvSpPr/>
          <p:nvPr>
            <p:ph type="title" idx="4294967295"/>
          </p:nvPr>
        </p:nvSpPr>
        <p:spPr>
          <a:xfrm>
            <a:off x="5328392" y="-42991"/>
            <a:ext cx="4650074" cy="1116107"/>
          </a:xfrm>
          <a:prstGeom prst="rect">
            <a:avLst/>
          </a:prstGeom>
        </p:spPr>
        <p:txBody>
          <a:bodyPr/>
          <a:lstStyle>
            <a:lvl1pPr>
              <a:defRPr sz="2800"/>
            </a:lvl1pPr>
          </a:lstStyle>
          <a:p>
            <a:pPr/>
            <a:r>
              <a:t>Easy Data Wrangling</a:t>
            </a:r>
          </a:p>
        </p:txBody>
      </p:sp>
      <p:pic>
        <p:nvPicPr>
          <p:cNvPr id="854" name="pasted-image.tiff" descr="pasted-image.tiff"/>
          <p:cNvPicPr>
            <a:picLocks noChangeAspect="1"/>
          </p:cNvPicPr>
          <p:nvPr/>
        </p:nvPicPr>
        <p:blipFill>
          <a:blip r:embed="rId2">
            <a:extLst/>
          </a:blip>
          <a:stretch>
            <a:fillRect/>
          </a:stretch>
        </p:blipFill>
        <p:spPr>
          <a:xfrm>
            <a:off x="139700" y="101600"/>
            <a:ext cx="4944601" cy="1030126"/>
          </a:xfrm>
          <a:prstGeom prst="rect">
            <a:avLst/>
          </a:prstGeom>
          <a:ln w="12700">
            <a:miter lim="400000"/>
          </a:ln>
        </p:spPr>
      </p:pic>
      <p:sp>
        <p:nvSpPr>
          <p:cNvPr id="855" name="Rectangle"/>
          <p:cNvSpPr/>
          <p:nvPr/>
        </p:nvSpPr>
        <p:spPr>
          <a:xfrm>
            <a:off x="255895" y="1172901"/>
            <a:ext cx="8632209" cy="811880"/>
          </a:xfrm>
          <a:prstGeom prst="rect">
            <a:avLst/>
          </a:prstGeom>
          <a:solidFill>
            <a:srgbClr val="FFFFCC"/>
          </a:solidFill>
          <a:ln w="18360">
            <a:solidFill>
              <a:srgbClr val="800000"/>
            </a:solidFill>
          </a:ln>
        </p:spPr>
        <p:txBody>
          <a:bodyPr lIns="45719" rIns="45719"/>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56" name="google = pd.read_csv('data/goog.csv', index_col='Date', parse_dates=True)…"/>
          <p:cNvSpPr/>
          <p:nvPr/>
        </p:nvSpPr>
        <p:spPr>
          <a:xfrm>
            <a:off x="288589" y="1214309"/>
            <a:ext cx="8448678" cy="729064"/>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google = pd.read_csv('data/goog.csv', index_col='Date', parse_dates=True)</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google.info()</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google.head()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google.describe()</a:t>
            </a:r>
          </a:p>
        </p:txBody>
      </p:sp>
      <p:pic>
        <p:nvPicPr>
          <p:cNvPr id="857" name="Screen Shot 2017-04-04 at 10.49.36 AM.png" descr="Screen Shot 2017-04-04 at 10.49.36 AM.png"/>
          <p:cNvPicPr>
            <a:picLocks noChangeAspect="1"/>
          </p:cNvPicPr>
          <p:nvPr/>
        </p:nvPicPr>
        <p:blipFill>
          <a:blip r:embed="rId3">
            <a:extLst/>
          </a:blip>
          <a:stretch>
            <a:fillRect/>
          </a:stretch>
        </p:blipFill>
        <p:spPr>
          <a:xfrm>
            <a:off x="20922" y="2025956"/>
            <a:ext cx="3170181" cy="1161355"/>
          </a:xfrm>
          <a:prstGeom prst="rect">
            <a:avLst/>
          </a:prstGeom>
          <a:ln w="12700">
            <a:miter lim="400000"/>
          </a:ln>
        </p:spPr>
      </p:pic>
      <p:pic>
        <p:nvPicPr>
          <p:cNvPr id="858" name="Screen Shot 2017-04-04 at 10.48.43 AM.png" descr="Screen Shot 2017-04-04 at 10.48.43 AM.png"/>
          <p:cNvPicPr>
            <a:picLocks noChangeAspect="1"/>
          </p:cNvPicPr>
          <p:nvPr/>
        </p:nvPicPr>
        <p:blipFill>
          <a:blip r:embed="rId4">
            <a:extLst/>
          </a:blip>
          <a:stretch>
            <a:fillRect/>
          </a:stretch>
        </p:blipFill>
        <p:spPr>
          <a:xfrm>
            <a:off x="4536358" y="2305341"/>
            <a:ext cx="4553295" cy="2317792"/>
          </a:xfrm>
          <a:prstGeom prst="rect">
            <a:avLst/>
          </a:prstGeom>
          <a:ln w="12700">
            <a:miter lim="400000"/>
          </a:ln>
        </p:spPr>
      </p:pic>
      <p:pic>
        <p:nvPicPr>
          <p:cNvPr id="859" name="Screen Shot 2017-04-04 at 10.49.44 AM.png" descr="Screen Shot 2017-04-04 at 10.49.44 AM.png"/>
          <p:cNvPicPr>
            <a:picLocks noChangeAspect="1"/>
          </p:cNvPicPr>
          <p:nvPr/>
        </p:nvPicPr>
        <p:blipFill>
          <a:blip r:embed="rId5">
            <a:extLst/>
          </a:blip>
          <a:stretch>
            <a:fillRect/>
          </a:stretch>
        </p:blipFill>
        <p:spPr>
          <a:xfrm>
            <a:off x="1409047" y="2813544"/>
            <a:ext cx="3170181" cy="180958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Easy Data Wrangling"/>
          <p:cNvSpPr/>
          <p:nvPr>
            <p:ph type="title" idx="4294967295"/>
          </p:nvPr>
        </p:nvSpPr>
        <p:spPr>
          <a:xfrm>
            <a:off x="5328392" y="-42991"/>
            <a:ext cx="4650074" cy="1116107"/>
          </a:xfrm>
          <a:prstGeom prst="rect">
            <a:avLst/>
          </a:prstGeom>
        </p:spPr>
        <p:txBody>
          <a:bodyPr/>
          <a:lstStyle>
            <a:lvl1pPr>
              <a:defRPr sz="2800"/>
            </a:lvl1pPr>
          </a:lstStyle>
          <a:p>
            <a:pPr/>
            <a:r>
              <a:t>Easy Data Wrangling</a:t>
            </a:r>
          </a:p>
        </p:txBody>
      </p:sp>
      <p:pic>
        <p:nvPicPr>
          <p:cNvPr id="862" name="pasted-image.tiff" descr="pasted-image.tiff"/>
          <p:cNvPicPr>
            <a:picLocks noChangeAspect="1"/>
          </p:cNvPicPr>
          <p:nvPr/>
        </p:nvPicPr>
        <p:blipFill>
          <a:blip r:embed="rId2">
            <a:extLst/>
          </a:blip>
          <a:stretch>
            <a:fillRect/>
          </a:stretch>
        </p:blipFill>
        <p:spPr>
          <a:xfrm>
            <a:off x="139700" y="101600"/>
            <a:ext cx="4944601" cy="1030126"/>
          </a:xfrm>
          <a:prstGeom prst="rect">
            <a:avLst/>
          </a:prstGeom>
          <a:ln w="12700">
            <a:miter lim="400000"/>
          </a:ln>
        </p:spPr>
      </p:pic>
      <p:sp>
        <p:nvSpPr>
          <p:cNvPr id="863" name="Rectangle"/>
          <p:cNvSpPr/>
          <p:nvPr/>
        </p:nvSpPr>
        <p:spPr>
          <a:xfrm>
            <a:off x="35558" y="1128834"/>
            <a:ext cx="5403105" cy="1205938"/>
          </a:xfrm>
          <a:prstGeom prst="rect">
            <a:avLst/>
          </a:prstGeom>
          <a:solidFill>
            <a:srgbClr val="FFFFCC"/>
          </a:solidFill>
          <a:ln w="18360">
            <a:solidFill>
              <a:srgbClr val="800000"/>
            </a:solidFill>
          </a:ln>
        </p:spPr>
        <p:txBody>
          <a:bodyPr lIns="45719" rIns="45719"/>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a:latin typeface="Courier New"/>
                <a:ea typeface="Courier New"/>
                <a:cs typeface="Courier New"/>
                <a:sym typeface="Courier New"/>
              </a:defRPr>
            </a:pPr>
          </a:p>
        </p:txBody>
      </p:sp>
      <p:sp>
        <p:nvSpPr>
          <p:cNvPr id="864" name="df = pd.read_excel(&quot;data/pbpython/salesfunnel.xlsx&quot;)…"/>
          <p:cNvSpPr/>
          <p:nvPr/>
        </p:nvSpPr>
        <p:spPr>
          <a:xfrm>
            <a:off x="127323" y="1198489"/>
            <a:ext cx="5639780" cy="1066628"/>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lstStyle/>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df = pd.read_excel("data/pbpython/salesfunnel.xlsx")</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df.head()</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table = pd.pivot_table(df,</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                       index=["Manager","Rep","Product"],</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                       values=["Price","Quantity"],</a:t>
            </a:r>
          </a:p>
          <a:p>
            <a:pPr>
              <a:lnSpc>
                <a:spcPct val="89000"/>
              </a:lnSpc>
              <a:tabLst>
                <a:tab pos="914400" algn="l"/>
                <a:tab pos="1828800" algn="l"/>
                <a:tab pos="2743200" algn="l"/>
                <a:tab pos="3657600" algn="l"/>
                <a:tab pos="4572000" algn="l"/>
                <a:tab pos="5486400" algn="l"/>
                <a:tab pos="6400800" algn="l"/>
                <a:tab pos="7315200" algn="l"/>
                <a:tab pos="8229600" algn="l"/>
                <a:tab pos="9144000" algn="l"/>
                <a:tab pos="10058400" algn="l"/>
              </a:tabLst>
              <a:defRPr b="1" sz="1200">
                <a:latin typeface="Courier New"/>
                <a:ea typeface="Courier New"/>
                <a:cs typeface="Courier New"/>
                <a:sym typeface="Courier New"/>
              </a:defRPr>
            </a:pPr>
            <a:r>
              <a:t>                       aggfunc=[np.sum,np.mean])</a:t>
            </a:r>
          </a:p>
        </p:txBody>
      </p:sp>
      <p:pic>
        <p:nvPicPr>
          <p:cNvPr id="865" name="Screen Shot 2017-04-04 at 10.53.21 AM.png" descr="Screen Shot 2017-04-04 at 10.53.21 AM.png"/>
          <p:cNvPicPr>
            <a:picLocks noChangeAspect="1"/>
          </p:cNvPicPr>
          <p:nvPr/>
        </p:nvPicPr>
        <p:blipFill>
          <a:blip r:embed="rId3">
            <a:extLst/>
          </a:blip>
          <a:stretch>
            <a:fillRect/>
          </a:stretch>
        </p:blipFill>
        <p:spPr>
          <a:xfrm>
            <a:off x="5426758" y="1128469"/>
            <a:ext cx="3709922" cy="3110179"/>
          </a:xfrm>
          <a:prstGeom prst="rect">
            <a:avLst/>
          </a:prstGeom>
          <a:ln w="12700">
            <a:miter lim="400000"/>
          </a:ln>
        </p:spPr>
      </p:pic>
      <p:pic>
        <p:nvPicPr>
          <p:cNvPr id="866" name="Screen Shot 2017-04-04 at 10.53.11 AM.png" descr="Screen Shot 2017-04-04 at 10.53.11 AM.png"/>
          <p:cNvPicPr>
            <a:picLocks noChangeAspect="1"/>
          </p:cNvPicPr>
          <p:nvPr/>
        </p:nvPicPr>
        <p:blipFill>
          <a:blip r:embed="rId4">
            <a:extLst/>
          </a:blip>
          <a:stretch>
            <a:fillRect/>
          </a:stretch>
        </p:blipFill>
        <p:spPr>
          <a:xfrm>
            <a:off x="26378" y="2522650"/>
            <a:ext cx="5421465" cy="130463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9" name="Scikit-Learn"/>
          <p:cNvSpPr/>
          <p:nvPr>
            <p:ph type="body" idx="1"/>
          </p:nvPr>
        </p:nvSpPr>
        <p:spPr>
          <a:xfrm>
            <a:off x="337556" y="945460"/>
            <a:ext cx="8513620" cy="3233540"/>
          </a:xfrm>
          <a:prstGeom prst="rect">
            <a:avLst/>
          </a:prstGeom>
        </p:spPr>
        <p:txBody>
          <a:bodyPr/>
          <a:lstStyle>
            <a:lvl1pPr>
              <a:spcBef>
                <a:spcPts val="1100"/>
              </a:spcBef>
              <a:defRPr b="1" sz="4800"/>
            </a:lvl1pPr>
          </a:lstStyle>
          <a:p>
            <a:pPr/>
            <a:r>
              <a:t>Scikit-Learn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1" name="Machine Learning made easy"/>
          <p:cNvSpPr/>
          <p:nvPr>
            <p:ph type="title"/>
          </p:nvPr>
        </p:nvSpPr>
        <p:spPr>
          <a:xfrm>
            <a:off x="2915541" y="-55691"/>
            <a:ext cx="5780225" cy="1116107"/>
          </a:xfrm>
          <a:prstGeom prst="rect">
            <a:avLst/>
          </a:prstGeom>
        </p:spPr>
        <p:txBody>
          <a:bodyPr/>
          <a:lstStyle/>
          <a:p>
            <a:pPr/>
            <a:r>
              <a:t>Machine Learning made easy</a:t>
            </a:r>
          </a:p>
        </p:txBody>
      </p:sp>
      <p:pic>
        <p:nvPicPr>
          <p:cNvPr id="872" name="pasted-image.tiff" descr="pasted-image.tiff"/>
          <p:cNvPicPr>
            <a:picLocks noChangeAspect="1"/>
          </p:cNvPicPr>
          <p:nvPr/>
        </p:nvPicPr>
        <p:blipFill>
          <a:blip r:embed="rId2">
            <a:extLst/>
          </a:blip>
          <a:stretch>
            <a:fillRect/>
          </a:stretch>
        </p:blipFill>
        <p:spPr>
          <a:xfrm>
            <a:off x="513493" y="-242157"/>
            <a:ext cx="1701541" cy="1701541"/>
          </a:xfrm>
          <a:prstGeom prst="rect">
            <a:avLst/>
          </a:prstGeom>
          <a:ln w="12700">
            <a:miter lim="400000"/>
          </a:ln>
        </p:spPr>
      </p:pic>
      <p:sp>
        <p:nvSpPr>
          <p:cNvPr id="873" name="Supervised Learning — uses “labeled” data to train a model…"/>
          <p:cNvSpPr/>
          <p:nvPr>
            <p:ph type="body" idx="4294967295"/>
          </p:nvPr>
        </p:nvSpPr>
        <p:spPr>
          <a:xfrm>
            <a:off x="419098" y="1036107"/>
            <a:ext cx="8517738" cy="3601213"/>
          </a:xfrm>
          <a:prstGeom prst="rect">
            <a:avLst/>
          </a:prstGeom>
        </p:spPr>
        <p:txBody>
          <a:bodyPr/>
          <a:lstStyle/>
          <a:p>
            <a:pPr marL="139903" indent="-217626" defTabSz="388620">
              <a:spcBef>
                <a:spcPts val="300"/>
              </a:spcBef>
              <a:defRPr sz="1700"/>
            </a:pPr>
            <a:r>
              <a:rPr b="1"/>
              <a:t>Supervised Learning</a:t>
            </a:r>
            <a:r>
              <a:t> — uses “labeled” data to train a model</a:t>
            </a:r>
          </a:p>
          <a:p>
            <a:pPr lvl="1" marL="528522" indent="-217626" defTabSz="388620">
              <a:spcBef>
                <a:spcPts val="300"/>
              </a:spcBef>
              <a:defRPr sz="1700"/>
            </a:pPr>
            <a:r>
              <a:t>Regression — predicted variable is continuous </a:t>
            </a:r>
          </a:p>
          <a:p>
            <a:pPr lvl="1" marL="528522" indent="-217626" defTabSz="388620">
              <a:spcBef>
                <a:spcPts val="300"/>
              </a:spcBef>
              <a:defRPr sz="1700"/>
            </a:pPr>
            <a:r>
              <a:t>Classification — predicted variable is discrete</a:t>
            </a:r>
          </a:p>
          <a:p>
            <a:pPr marL="139903" indent="-217626" defTabSz="388620">
              <a:spcBef>
                <a:spcPts val="300"/>
              </a:spcBef>
              <a:defRPr b="1" sz="1700"/>
            </a:pPr>
            <a:r>
              <a:t>Unsupervised Learning</a:t>
            </a:r>
          </a:p>
          <a:p>
            <a:pPr lvl="1" marL="528522" indent="-217626" defTabSz="388620">
              <a:spcBef>
                <a:spcPts val="300"/>
              </a:spcBef>
              <a:defRPr sz="1700"/>
            </a:pPr>
            <a:r>
              <a:t>Clustering — discover categories in the data</a:t>
            </a:r>
          </a:p>
          <a:p>
            <a:pPr lvl="1" marL="528522" indent="-217626" defTabSz="388620">
              <a:spcBef>
                <a:spcPts val="300"/>
              </a:spcBef>
              <a:defRPr sz="1700"/>
            </a:pPr>
            <a:r>
              <a:t>Density Estimation — determine representation of data </a:t>
            </a:r>
          </a:p>
          <a:p>
            <a:pPr lvl="1" marL="528522" indent="-217626" defTabSz="388620">
              <a:spcBef>
                <a:spcPts val="300"/>
              </a:spcBef>
              <a:defRPr sz="1700"/>
            </a:pPr>
            <a:r>
              <a:t>Dimensionality Reduction — represent data with fewer variables or feature vectors</a:t>
            </a:r>
          </a:p>
          <a:p>
            <a:pPr lvl="1" marL="528522" indent="-217626" defTabSz="388620">
              <a:spcBef>
                <a:spcPts val="300"/>
              </a:spcBef>
              <a:defRPr sz="1700"/>
            </a:pPr>
          </a:p>
          <a:p>
            <a:pPr marL="139903" indent="-217626" defTabSz="388620">
              <a:spcBef>
                <a:spcPts val="300"/>
              </a:spcBef>
              <a:defRPr sz="1700"/>
            </a:pPr>
            <a:r>
              <a:t>Reinforcement Learning — “goal-oriented” learning (e.g. drive a car)</a:t>
            </a:r>
          </a:p>
          <a:p>
            <a:pPr marL="139903" indent="-217626" defTabSz="388620">
              <a:spcBef>
                <a:spcPts val="300"/>
              </a:spcBef>
              <a:defRPr sz="1700"/>
            </a:pPr>
            <a:r>
              <a:rPr b="1"/>
              <a:t>Deep Learning</a:t>
            </a:r>
            <a:r>
              <a:t> — neural networks with many layers</a:t>
            </a:r>
          </a:p>
          <a:p>
            <a:pPr marL="139903" indent="-217626" defTabSz="388620">
              <a:spcBef>
                <a:spcPts val="300"/>
              </a:spcBef>
              <a:defRPr sz="1700"/>
            </a:pPr>
            <a:r>
              <a:t>Semi-supervised Learning (use some labeled data for training)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5" name="pasted-image.tiff" descr="pasted-image.tiff"/>
          <p:cNvPicPr>
            <a:picLocks noChangeAspect="1"/>
          </p:cNvPicPr>
          <p:nvPr/>
        </p:nvPicPr>
        <p:blipFill>
          <a:blip r:embed="rId2">
            <a:extLst/>
          </a:blip>
          <a:stretch>
            <a:fillRect/>
          </a:stretch>
        </p:blipFill>
        <p:spPr>
          <a:xfrm>
            <a:off x="754803" y="195995"/>
            <a:ext cx="7130216" cy="444546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7" name="pasted-image.tiff" descr="pasted-image.tiff"/>
          <p:cNvPicPr>
            <a:picLocks noChangeAspect="1"/>
          </p:cNvPicPr>
          <p:nvPr/>
        </p:nvPicPr>
        <p:blipFill>
          <a:blip r:embed="rId2">
            <a:extLst/>
          </a:blip>
          <a:stretch>
            <a:fillRect/>
          </a:stretch>
        </p:blipFill>
        <p:spPr>
          <a:xfrm>
            <a:off x="513493" y="-242157"/>
            <a:ext cx="1701541" cy="1701541"/>
          </a:xfrm>
          <a:prstGeom prst="rect">
            <a:avLst/>
          </a:prstGeom>
          <a:ln w="12700">
            <a:miter lim="400000"/>
          </a:ln>
        </p:spPr>
      </p:pic>
      <p:sp>
        <p:nvSpPr>
          <p:cNvPr id="878" name="Basic scikit-learn experience"/>
          <p:cNvSpPr/>
          <p:nvPr>
            <p:ph type="title"/>
          </p:nvPr>
        </p:nvSpPr>
        <p:spPr>
          <a:xfrm>
            <a:off x="2578098" y="50559"/>
            <a:ext cx="7247968" cy="1116108"/>
          </a:xfrm>
          <a:prstGeom prst="rect">
            <a:avLst/>
          </a:prstGeom>
        </p:spPr>
        <p:txBody>
          <a:bodyPr/>
          <a:lstStyle/>
          <a:p>
            <a:pPr/>
            <a:r>
              <a:t>Basic scikit-learn experience</a:t>
            </a:r>
          </a:p>
        </p:txBody>
      </p:sp>
      <p:sp>
        <p:nvSpPr>
          <p:cNvPr id="879" name="1) Create or Load Data…"/>
          <p:cNvSpPr/>
          <p:nvPr/>
        </p:nvSpPr>
        <p:spPr>
          <a:xfrm>
            <a:off x="487606" y="1141730"/>
            <a:ext cx="4905520" cy="141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 Create or Load Data</a:t>
            </a:r>
          </a:p>
          <a:p>
            <a:pPr/>
          </a:p>
          <a:p>
            <a:pPr>
              <a:defRPr b="1">
                <a:latin typeface="Courier New"/>
                <a:ea typeface="Courier New"/>
                <a:cs typeface="Courier New"/>
                <a:sym typeface="Courier New"/>
              </a:defRPr>
            </a:pPr>
            <a:r>
              <a:t>&gt;&gt;&gt; from sklearn import datasets</a:t>
            </a:r>
          </a:p>
          <a:p>
            <a:pPr>
              <a:defRPr b="1">
                <a:latin typeface="Courier New"/>
                <a:ea typeface="Courier New"/>
                <a:cs typeface="Courier New"/>
                <a:sym typeface="Courier New"/>
              </a:defRPr>
            </a:pPr>
            <a:r>
              <a:t>&gt;&gt;&gt; iris = datasets.load_iris()</a:t>
            </a:r>
          </a:p>
          <a:p>
            <a:pPr>
              <a:defRPr b="1">
                <a:latin typeface="Courier New"/>
                <a:ea typeface="Courier New"/>
                <a:cs typeface="Courier New"/>
                <a:sym typeface="Courier New"/>
              </a:defRPr>
            </a:pPr>
            <a:r>
              <a:t>&gt;&gt;&gt; digits = datasets.load_digits()</a:t>
            </a:r>
          </a:p>
        </p:txBody>
      </p:sp>
      <p:sp>
        <p:nvSpPr>
          <p:cNvPr id="880" name="A Scikit-learn dataset is a “dictionary-like” object with input data…"/>
          <p:cNvSpPr/>
          <p:nvPr/>
        </p:nvSpPr>
        <p:spPr>
          <a:xfrm>
            <a:off x="398706" y="2715559"/>
            <a:ext cx="7169643" cy="65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 Scikit-learn dataset is a “dictionary-like” object with input data  </a:t>
            </a:r>
          </a:p>
          <a:p>
            <a:pPr/>
            <a:r>
              <a:t>  stored as the .data attribute and labels stored as the .target attribute </a:t>
            </a:r>
          </a:p>
        </p:txBody>
      </p:sp>
      <p:sp>
        <p:nvSpPr>
          <p:cNvPr id="881" name=".data attribute is always a 2D array (n_samples, n_features)…"/>
          <p:cNvSpPr/>
          <p:nvPr/>
        </p:nvSpPr>
        <p:spPr>
          <a:xfrm>
            <a:off x="424106" y="3454459"/>
            <a:ext cx="8134607" cy="92031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.data attribute is always a 2D array </a:t>
            </a:r>
            <a:r>
              <a:rPr b="1">
                <a:latin typeface="Courier New"/>
                <a:ea typeface="Courier New"/>
                <a:cs typeface="Courier New"/>
                <a:sym typeface="Courier New"/>
              </a:rPr>
              <a:t>(n_samples, n_features)</a:t>
            </a:r>
            <a:endParaRPr b="1">
              <a:latin typeface="Courier New"/>
              <a:ea typeface="Courier New"/>
              <a:cs typeface="Courier New"/>
              <a:sym typeface="Courier New"/>
            </a:endParaRPr>
          </a:p>
          <a:p>
            <a:pPr/>
            <a:endParaRPr b="1">
              <a:latin typeface="Courier New"/>
              <a:ea typeface="Courier New"/>
              <a:cs typeface="Courier New"/>
              <a:sym typeface="Courier New"/>
            </a:endParaRPr>
          </a:p>
          <a:p>
            <a:pPr/>
            <a:r>
              <a:t>May need to extract features from raw data to produce data scikit-learn can use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3" name="pasted-image.tiff" descr="pasted-image.tiff"/>
          <p:cNvPicPr>
            <a:picLocks noChangeAspect="1"/>
          </p:cNvPicPr>
          <p:nvPr/>
        </p:nvPicPr>
        <p:blipFill>
          <a:blip r:embed="rId2">
            <a:extLst/>
          </a:blip>
          <a:stretch>
            <a:fillRect/>
          </a:stretch>
        </p:blipFill>
        <p:spPr>
          <a:xfrm>
            <a:off x="513493" y="-242157"/>
            <a:ext cx="1701541" cy="1701541"/>
          </a:xfrm>
          <a:prstGeom prst="rect">
            <a:avLst/>
          </a:prstGeom>
          <a:ln w="12700">
            <a:miter lim="400000"/>
          </a:ln>
        </p:spPr>
      </p:pic>
      <p:sp>
        <p:nvSpPr>
          <p:cNvPr id="884" name="2) Choose Model (or Build Pipeline of Models)…"/>
          <p:cNvSpPr/>
          <p:nvPr/>
        </p:nvSpPr>
        <p:spPr>
          <a:xfrm>
            <a:off x="487606" y="1141730"/>
            <a:ext cx="5317067"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 Choose Model (or Build Pipeline of Models)</a:t>
            </a:r>
          </a:p>
          <a:p>
            <a:pPr/>
          </a:p>
          <a:p>
            <a:pPr>
              <a:defRPr b="1">
                <a:latin typeface="Courier New"/>
                <a:ea typeface="Courier New"/>
                <a:cs typeface="Courier New"/>
                <a:sym typeface="Courier New"/>
              </a:defRPr>
            </a:pPr>
            <a:r>
              <a:t>&gt;&gt;&gt; from sklearn import svm</a:t>
            </a:r>
          </a:p>
          <a:p>
            <a:pPr>
              <a:defRPr b="1">
                <a:latin typeface="Courier New"/>
                <a:ea typeface="Courier New"/>
                <a:cs typeface="Courier New"/>
                <a:sym typeface="Courier New"/>
              </a:defRPr>
            </a:pPr>
            <a:r>
              <a:t>&gt;&gt;&gt; clf = svm.SVC(gamma=0.001, C=100.)</a:t>
            </a:r>
          </a:p>
        </p:txBody>
      </p:sp>
      <p:sp>
        <p:nvSpPr>
          <p:cNvPr id="885" name="Most models are model-families and have “hyper-parameters” that specify…"/>
          <p:cNvSpPr/>
          <p:nvPr/>
        </p:nvSpPr>
        <p:spPr>
          <a:xfrm>
            <a:off x="421874" y="2548479"/>
            <a:ext cx="8300252" cy="204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Most models are model-families and have “hyper-parameters” that specify</a:t>
            </a:r>
          </a:p>
          <a:p>
            <a:pPr/>
            <a:r>
              <a:t>the specific model function.   Good values for these can be found via grid-search</a:t>
            </a:r>
          </a:p>
          <a:p>
            <a:pPr/>
            <a:r>
              <a:t>and cross-validation (easy target for parallelization).  </a:t>
            </a:r>
          </a:p>
          <a:p>
            <a:pPr/>
          </a:p>
          <a:p>
            <a:pPr/>
            <a:r>
              <a:t>Here “gamma” and “C” are hyper-parameters.</a:t>
            </a:r>
          </a:p>
          <a:p>
            <a:pPr/>
          </a:p>
          <a:p>
            <a:pPr/>
            <a:r>
              <a:t>Many choices of models: </a:t>
            </a:r>
            <a:r>
              <a:rPr u="sng">
                <a:solidFill>
                  <a:srgbClr val="0000FF"/>
                </a:solidFill>
                <a:uFill>
                  <a:solidFill>
                    <a:srgbClr val="0000FF"/>
                  </a:solidFill>
                </a:uFill>
                <a:hlinkClick r:id="rId3" invalidUrl="" action="" tgtFrame="" tooltip="" history="1" highlightClick="0" endSnd="0"/>
              </a:rPr>
              <a:t>http://scikit-learn.org/stable/supervised_learning.html</a:t>
            </a:r>
          </a:p>
        </p:txBody>
      </p:sp>
      <p:sp>
        <p:nvSpPr>
          <p:cNvPr id="886" name="Basic scikit-learn experience"/>
          <p:cNvSpPr/>
          <p:nvPr/>
        </p:nvSpPr>
        <p:spPr>
          <a:xfrm>
            <a:off x="2578098" y="50559"/>
            <a:ext cx="7247968" cy="11161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sz="2800">
                <a:solidFill>
                  <a:schemeClr val="accent2"/>
                </a:solidFill>
                <a:latin typeface="Arial"/>
                <a:ea typeface="Arial"/>
                <a:cs typeface="Arial"/>
                <a:sym typeface="Arial"/>
              </a:defRPr>
            </a:lvl1pPr>
          </a:lstStyle>
          <a:p>
            <a:pPr/>
            <a:r>
              <a:t>Basic scikit-learn experience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8" name="Basic scikit-learn experience"/>
          <p:cNvSpPr/>
          <p:nvPr>
            <p:ph type="title"/>
          </p:nvPr>
        </p:nvSpPr>
        <p:spPr>
          <a:xfrm>
            <a:off x="2578098" y="50559"/>
            <a:ext cx="7247968" cy="1116108"/>
          </a:xfrm>
          <a:prstGeom prst="rect">
            <a:avLst/>
          </a:prstGeom>
        </p:spPr>
        <p:txBody>
          <a:bodyPr/>
          <a:lstStyle/>
          <a:p>
            <a:pPr/>
            <a:r>
              <a:t>Basic scikit-learn experience</a:t>
            </a:r>
          </a:p>
        </p:txBody>
      </p:sp>
      <p:pic>
        <p:nvPicPr>
          <p:cNvPr id="889" name="pasted-image.tiff" descr="pasted-image.tiff"/>
          <p:cNvPicPr>
            <a:picLocks noChangeAspect="1"/>
          </p:cNvPicPr>
          <p:nvPr/>
        </p:nvPicPr>
        <p:blipFill>
          <a:blip r:embed="rId2">
            <a:extLst/>
          </a:blip>
          <a:stretch>
            <a:fillRect/>
          </a:stretch>
        </p:blipFill>
        <p:spPr>
          <a:xfrm>
            <a:off x="513493" y="-242157"/>
            <a:ext cx="1701541" cy="1701541"/>
          </a:xfrm>
          <a:prstGeom prst="rect">
            <a:avLst/>
          </a:prstGeom>
          <a:ln w="12700">
            <a:miter lim="400000"/>
          </a:ln>
        </p:spPr>
      </p:pic>
      <p:sp>
        <p:nvSpPr>
          <p:cNvPr id="890" name="3) Train the Model…"/>
          <p:cNvSpPr/>
          <p:nvPr/>
        </p:nvSpPr>
        <p:spPr>
          <a:xfrm>
            <a:off x="487606" y="1141730"/>
            <a:ext cx="4905520" cy="904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 Train the Model</a:t>
            </a:r>
          </a:p>
          <a:p>
            <a:pPr/>
          </a:p>
          <a:p>
            <a:pPr>
              <a:defRPr b="1">
                <a:latin typeface="Courier New"/>
                <a:ea typeface="Courier New"/>
                <a:cs typeface="Courier New"/>
                <a:sym typeface="Courier New"/>
              </a:defRPr>
            </a:pPr>
            <a:r>
              <a:t>&gt;&gt;&gt; clf.fit(data[:-1], labels[:-1])</a:t>
            </a:r>
          </a:p>
        </p:txBody>
      </p:sp>
      <p:sp>
        <p:nvSpPr>
          <p:cNvPr id="891" name="Models have a “fit” method which updates the parameters-to-be-estimated in the model in-place so that after fitting the model is “trained”…"/>
          <p:cNvSpPr/>
          <p:nvPr/>
        </p:nvSpPr>
        <p:spPr>
          <a:xfrm>
            <a:off x="496360" y="2370296"/>
            <a:ext cx="7943537" cy="2047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Models have a “fit” method which updates the parameters-to-be-estimated in the model in-place so that after fitting the model is “trained”</a:t>
            </a:r>
          </a:p>
          <a:p>
            <a:pPr/>
          </a:p>
          <a:p>
            <a:pPr/>
            <a:r>
              <a:t>For validation and scoring you need to leave out some of the data to use later.  cross-validation (e.g. k-fold) techniques can also be parallelized easily.</a:t>
            </a:r>
          </a:p>
          <a:p>
            <a:pPr/>
          </a:p>
          <a:p>
            <a:pPr/>
            <a:r>
              <a:t>Here we “leave-one-out” (or n-fold)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Dealing with a lot of information:  OODA loop"/>
          <p:cNvSpPr/>
          <p:nvPr>
            <p:ph type="title"/>
          </p:nvPr>
        </p:nvSpPr>
        <p:spPr>
          <a:prstGeom prst="rect">
            <a:avLst/>
          </a:prstGeom>
        </p:spPr>
        <p:txBody>
          <a:bodyPr/>
          <a:lstStyle/>
          <a:p>
            <a:pPr/>
            <a:r>
              <a:t>Dealing with a lot of information:  OODA loop</a:t>
            </a:r>
          </a:p>
        </p:txBody>
      </p:sp>
      <p:pic>
        <p:nvPicPr>
          <p:cNvPr id="440" name="pasted-image.tiff" descr="pasted-image.tiff"/>
          <p:cNvPicPr>
            <a:picLocks noChangeAspect="1"/>
          </p:cNvPicPr>
          <p:nvPr/>
        </p:nvPicPr>
        <p:blipFill>
          <a:blip r:embed="rId2">
            <a:extLst/>
          </a:blip>
          <a:stretch>
            <a:fillRect/>
          </a:stretch>
        </p:blipFill>
        <p:spPr>
          <a:xfrm>
            <a:off x="3507745" y="985775"/>
            <a:ext cx="5636255" cy="2278721"/>
          </a:xfrm>
          <a:prstGeom prst="rect">
            <a:avLst/>
          </a:prstGeom>
          <a:ln w="12700">
            <a:miter lim="400000"/>
          </a:ln>
        </p:spPr>
      </p:pic>
      <p:pic>
        <p:nvPicPr>
          <p:cNvPr id="441" name="pasted-image.tiff" descr="pasted-image.tiff"/>
          <p:cNvPicPr>
            <a:picLocks noChangeAspect="1"/>
          </p:cNvPicPr>
          <p:nvPr/>
        </p:nvPicPr>
        <p:blipFill>
          <a:blip r:embed="rId3">
            <a:extLst/>
          </a:blip>
          <a:stretch>
            <a:fillRect/>
          </a:stretch>
        </p:blipFill>
        <p:spPr>
          <a:xfrm>
            <a:off x="-9025" y="986381"/>
            <a:ext cx="3662176" cy="3623709"/>
          </a:xfrm>
          <a:prstGeom prst="rect">
            <a:avLst/>
          </a:prstGeom>
          <a:ln w="12700">
            <a:miter lim="400000"/>
          </a:ln>
        </p:spPr>
      </p:pic>
      <p:sp>
        <p:nvSpPr>
          <p:cNvPr id="442" name="Observe — Gather data…"/>
          <p:cNvSpPr/>
          <p:nvPr/>
        </p:nvSpPr>
        <p:spPr>
          <a:xfrm>
            <a:off x="3564059" y="3468892"/>
            <a:ext cx="5523628" cy="120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700"/>
              </a:lnSpc>
              <a:defRPr>
                <a:solidFill>
                  <a:srgbClr val="222222"/>
                </a:solidFill>
              </a:defRPr>
            </a:pPr>
            <a:r>
              <a:t>Observe — Gather data </a:t>
            </a:r>
          </a:p>
          <a:p>
            <a:pPr>
              <a:lnSpc>
                <a:spcPts val="3700"/>
              </a:lnSpc>
              <a:defRPr>
                <a:solidFill>
                  <a:srgbClr val="222222"/>
                </a:solidFill>
              </a:defRPr>
            </a:pPr>
            <a:r>
              <a:t>Orient — How will you interpret the data</a:t>
            </a:r>
          </a:p>
          <a:p>
            <a:pPr>
              <a:lnSpc>
                <a:spcPts val="3700"/>
              </a:lnSpc>
              <a:defRPr>
                <a:solidFill>
                  <a:srgbClr val="222222"/>
                </a:solidFill>
              </a:defRPr>
            </a:pPr>
            <a:r>
              <a:t>Decide — Make a decision</a:t>
            </a:r>
          </a:p>
          <a:p>
            <a:pPr>
              <a:lnSpc>
                <a:spcPts val="3700"/>
              </a:lnSpc>
              <a:defRPr>
                <a:solidFill>
                  <a:srgbClr val="222222"/>
                </a:solidFill>
              </a:defRPr>
            </a:pPr>
            <a:r>
              <a:t>Act — Execute decision and gather feedback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Basic scikit-learn experience"/>
          <p:cNvSpPr/>
          <p:nvPr>
            <p:ph type="title"/>
          </p:nvPr>
        </p:nvSpPr>
        <p:spPr>
          <a:xfrm>
            <a:off x="2578098" y="50559"/>
            <a:ext cx="7247968" cy="1116108"/>
          </a:xfrm>
          <a:prstGeom prst="rect">
            <a:avLst/>
          </a:prstGeom>
        </p:spPr>
        <p:txBody>
          <a:bodyPr/>
          <a:lstStyle/>
          <a:p>
            <a:pPr/>
            <a:r>
              <a:t>Basic scikit-learn experience</a:t>
            </a:r>
          </a:p>
        </p:txBody>
      </p:sp>
      <p:pic>
        <p:nvPicPr>
          <p:cNvPr id="894" name="pasted-image.tiff" descr="pasted-image.tiff"/>
          <p:cNvPicPr>
            <a:picLocks noChangeAspect="1"/>
          </p:cNvPicPr>
          <p:nvPr/>
        </p:nvPicPr>
        <p:blipFill>
          <a:blip r:embed="rId2">
            <a:extLst/>
          </a:blip>
          <a:stretch>
            <a:fillRect/>
          </a:stretch>
        </p:blipFill>
        <p:spPr>
          <a:xfrm>
            <a:off x="513493" y="-242157"/>
            <a:ext cx="1701541" cy="1701541"/>
          </a:xfrm>
          <a:prstGeom prst="rect">
            <a:avLst/>
          </a:prstGeom>
          <a:ln w="12700">
            <a:miter lim="400000"/>
          </a:ln>
        </p:spPr>
      </p:pic>
      <p:sp>
        <p:nvSpPr>
          <p:cNvPr id="895" name="4) Predict new values…"/>
          <p:cNvSpPr/>
          <p:nvPr/>
        </p:nvSpPr>
        <p:spPr>
          <a:xfrm>
            <a:off x="487606" y="1141730"/>
            <a:ext cx="3670880" cy="904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 Predict new values</a:t>
            </a:r>
          </a:p>
          <a:p>
            <a:pPr/>
          </a:p>
          <a:p>
            <a:pPr>
              <a:defRPr b="1">
                <a:latin typeface="Courier New"/>
                <a:ea typeface="Courier New"/>
                <a:cs typeface="Courier New"/>
                <a:sym typeface="Courier New"/>
              </a:defRPr>
            </a:pPr>
            <a:r>
              <a:t>&gt;&gt;&gt; clf.predict(data[-1:])</a:t>
            </a:r>
          </a:p>
        </p:txBody>
      </p:sp>
      <p:sp>
        <p:nvSpPr>
          <p:cNvPr id="896" name="Prediction of new data uses the trained parameters of the model.  Cross-validation can be used to understand how sensitive the model is to different partitions of the data."/>
          <p:cNvSpPr/>
          <p:nvPr/>
        </p:nvSpPr>
        <p:spPr>
          <a:xfrm>
            <a:off x="496360" y="2370296"/>
            <a:ext cx="7943537" cy="929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Prediction of new data uses the trained parameters of the model.  Cross-validation can be used to understand how sensitive the model is to different partitions of the data.    </a:t>
            </a:r>
          </a:p>
        </p:txBody>
      </p:sp>
      <p:sp>
        <p:nvSpPr>
          <p:cNvPr id="897" name="&gt;&gt;&gt; from sklearn.model_selection import cross_val_score…"/>
          <p:cNvSpPr/>
          <p:nvPr/>
        </p:nvSpPr>
        <p:spPr>
          <a:xfrm>
            <a:off x="487606" y="3624262"/>
            <a:ext cx="7786349" cy="853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latin typeface="Courier New"/>
                <a:ea typeface="Courier New"/>
                <a:cs typeface="Courier New"/>
                <a:sym typeface="Courier New"/>
              </a:defRPr>
            </a:pPr>
            <a:r>
              <a:t>&gt;&gt;&gt; from sklearn.model_selection import cross_val_score</a:t>
            </a:r>
          </a:p>
          <a:p>
            <a:pPr>
              <a:defRPr b="1">
                <a:latin typeface="Courier New"/>
                <a:ea typeface="Courier New"/>
                <a:cs typeface="Courier New"/>
                <a:sym typeface="Courier New"/>
              </a:defRPr>
            </a:pPr>
            <a:r>
              <a:t>&gt;&gt;&gt; scores = cross_val_score(clf, data, target, cv=10)</a:t>
            </a:r>
          </a:p>
          <a:p>
            <a:pPr>
              <a:defRPr b="1">
                <a:latin typeface="Courier New"/>
                <a:ea typeface="Courier New"/>
                <a:cs typeface="Courier New"/>
                <a:sym typeface="Courier New"/>
              </a:defRPr>
            </a:pPr>
            <a:r>
              <a:t>array([ 0.96…,  1.  …,  0.96… , 1.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0" name="Jupyter"/>
          <p:cNvSpPr/>
          <p:nvPr>
            <p:ph type="body" idx="1"/>
          </p:nvPr>
        </p:nvSpPr>
        <p:spPr>
          <a:xfrm>
            <a:off x="337556" y="945460"/>
            <a:ext cx="8513620" cy="3233540"/>
          </a:xfrm>
          <a:prstGeom prst="rect">
            <a:avLst/>
          </a:prstGeom>
        </p:spPr>
        <p:txBody>
          <a:bodyPr/>
          <a:lstStyle>
            <a:lvl1pPr>
              <a:spcBef>
                <a:spcPts val="1100"/>
              </a:spcBef>
              <a:defRPr b="1" sz="4800"/>
            </a:lvl1pPr>
          </a:lstStyle>
          <a:p>
            <a:pPr/>
            <a:r>
              <a:t>Jupyter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2" name="pasted-image.tiff" descr="pasted-image.tiff"/>
          <p:cNvPicPr>
            <a:picLocks noChangeAspect="1"/>
          </p:cNvPicPr>
          <p:nvPr/>
        </p:nvPicPr>
        <p:blipFill>
          <a:blip r:embed="rId2">
            <a:extLst/>
          </a:blip>
          <a:stretch>
            <a:fillRect/>
          </a:stretch>
        </p:blipFill>
        <p:spPr>
          <a:xfrm>
            <a:off x="-88519" y="143838"/>
            <a:ext cx="6110305" cy="4327634"/>
          </a:xfrm>
          <a:prstGeom prst="rect">
            <a:avLst/>
          </a:prstGeom>
          <a:ln w="12700">
            <a:miter lim="400000"/>
          </a:ln>
        </p:spPr>
      </p:pic>
      <p:sp>
        <p:nvSpPr>
          <p:cNvPr id="903" name="The Jupyter Notebook is an open-source web application that allows you to create and share documents that contain live code, equations, visualizations and explanatory text. Uses include: data cleaning and transformation, numerical simulation, statistical modeling, machine learning and much more."/>
          <p:cNvSpPr/>
          <p:nvPr/>
        </p:nvSpPr>
        <p:spPr>
          <a:xfrm>
            <a:off x="4653794" y="999873"/>
            <a:ext cx="4401225" cy="2615564"/>
          </a:xfrm>
          <a:prstGeom prst="rect">
            <a:avLst/>
          </a:prstGeom>
          <a:gradFill>
            <a:gsLst>
              <a:gs pos="0">
                <a:schemeClr val="accent4">
                  <a:hueOff val="318945"/>
                  <a:satOff val="-22554"/>
                  <a:lumOff val="53180"/>
                </a:schemeClr>
              </a:gs>
              <a:gs pos="35000">
                <a:srgbClr val="CDD0D4"/>
              </a:gs>
              <a:gs pos="100000">
                <a:schemeClr val="accent4">
                  <a:hueOff val="327394"/>
                  <a:satOff val="-22520"/>
                  <a:lumOff val="72168"/>
                </a:schemeClr>
              </a:gs>
            </a:gsLst>
            <a:lin ang="16200000"/>
          </a:gradFill>
          <a:ln>
            <a:solidFill>
              <a:srgbClr val="233645"/>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spAutoFit/>
          </a:bodyPr>
          <a:lstStyle/>
          <a:p>
            <a:pPr/>
            <a:r>
              <a:t>The Jupyter Notebook is an open-source web application that allows you to create and share documents that contain live </a:t>
            </a:r>
            <a:r>
              <a:rPr b="1"/>
              <a:t>code</a:t>
            </a:r>
            <a:r>
              <a:t>, </a:t>
            </a:r>
            <a:r>
              <a:rPr b="1"/>
              <a:t>equations</a:t>
            </a:r>
            <a:r>
              <a:t>, </a:t>
            </a:r>
            <a:r>
              <a:rPr b="1"/>
              <a:t>visualizations</a:t>
            </a:r>
            <a:r>
              <a:t> and </a:t>
            </a:r>
            <a:r>
              <a:rPr b="1"/>
              <a:t>explanatory text</a:t>
            </a:r>
            <a:r>
              <a:t>. Uses include: data cleaning and transformation, numerical simulation, statistical modeling, machine learning and much more.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TextBox 4"/>
          <p:cNvSpPr/>
          <p:nvPr>
            <p:ph type="sldNum" sz="quarter" idx="2"/>
          </p:nvPr>
        </p:nvSpPr>
        <p:spPr>
          <a:xfrm>
            <a:off x="8725414" y="4821173"/>
            <a:ext cx="245403"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6" name="Picture 3" descr="Picture 3"/>
          <p:cNvPicPr>
            <a:picLocks noChangeAspect="1"/>
          </p:cNvPicPr>
          <p:nvPr/>
        </p:nvPicPr>
        <p:blipFill>
          <a:blip r:embed="rId2">
            <a:extLst/>
          </a:blip>
          <a:stretch>
            <a:fillRect/>
          </a:stretch>
        </p:blipFill>
        <p:spPr>
          <a:xfrm>
            <a:off x="0" y="1"/>
            <a:ext cx="4476466" cy="4727303"/>
          </a:xfrm>
          <a:prstGeom prst="rect">
            <a:avLst/>
          </a:prstGeom>
          <a:ln w="12700">
            <a:miter lim="400000"/>
          </a:ln>
        </p:spPr>
      </p:pic>
      <p:pic>
        <p:nvPicPr>
          <p:cNvPr id="907" name="Picture 4" descr="Picture 4"/>
          <p:cNvPicPr>
            <a:picLocks noChangeAspect="1"/>
          </p:cNvPicPr>
          <p:nvPr/>
        </p:nvPicPr>
        <p:blipFill>
          <a:blip r:embed="rId3">
            <a:extLst/>
          </a:blip>
          <a:stretch>
            <a:fillRect/>
          </a:stretch>
        </p:blipFill>
        <p:spPr>
          <a:xfrm>
            <a:off x="4802854" y="0"/>
            <a:ext cx="4341146" cy="4727303"/>
          </a:xfrm>
          <a:prstGeom prst="rect">
            <a:avLst/>
          </a:prstGeom>
          <a:ln w="12700">
            <a:miter lim="400000"/>
          </a:ln>
        </p:spPr>
      </p:pic>
    </p:spTree>
  </p:cSld>
  <p:clrMapOvr>
    <a:masterClrMapping/>
  </p:clrMapOvr>
  <p:transition xmlns:p14="http://schemas.microsoft.com/office/powerpoint/2010/main" spd="med" advClick="0" advTm="5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9" name="Slide Number"/>
          <p:cNvSpPr/>
          <p:nvPr>
            <p:ph type="sldNum" sz="quarter" idx="4294967295"/>
          </p:nvPr>
        </p:nvSpPr>
        <p:spPr>
          <a:xfrm>
            <a:off x="8762399" y="4821173"/>
            <a:ext cx="208415" cy="191839"/>
          </a:xfrm>
          <a:prstGeom prst="rect">
            <a:avLst/>
          </a:prstGeom>
          <a:extLst>
            <a:ext uri="{C572A759-6A51-4108-AA02-DFA0A04FC94B}">
              <ma14:wrappingTextBoxFlag xmlns:ma14="http://schemas.microsoft.com/office/mac/drawingml/2011/main" val="1"/>
            </a:ext>
          </a:extLst>
        </p:spPr>
        <p:txBody>
          <a:bodyPr lIns="34289" tIns="34289" rIns="34289" bIns="34289" anchor="t"/>
          <a:lstStyle>
            <a:lvl1pPr defTabSz="685800">
              <a:defRPr sz="900">
                <a:solidFill>
                  <a:srgbClr val="FFFFFF"/>
                </a:solidFill>
              </a:defRPr>
            </a:lvl1pPr>
          </a:lstStyle>
          <a:p>
            <a:pPr/>
            <a:fld id="{86CB4B4D-7CA3-9044-876B-883B54F8677D}" type="slidenum"/>
          </a:p>
        </p:txBody>
      </p:sp>
      <p:pic>
        <p:nvPicPr>
          <p:cNvPr id="910" name="image52.png" descr="image52.png"/>
          <p:cNvPicPr>
            <a:picLocks noChangeAspect="1"/>
          </p:cNvPicPr>
          <p:nvPr/>
        </p:nvPicPr>
        <p:blipFill>
          <a:blip r:embed="rId2">
            <a:extLst/>
          </a:blip>
          <a:stretch>
            <a:fillRect/>
          </a:stretch>
        </p:blipFill>
        <p:spPr>
          <a:xfrm>
            <a:off x="136813" y="660237"/>
            <a:ext cx="5655058" cy="3550304"/>
          </a:xfrm>
          <a:prstGeom prst="rect">
            <a:avLst/>
          </a:prstGeom>
          <a:ln w="12700">
            <a:miter lim="400000"/>
          </a:ln>
        </p:spPr>
      </p:pic>
      <p:sp>
        <p:nvSpPr>
          <p:cNvPr id="911" name="Data lineage"/>
          <p:cNvSpPr/>
          <p:nvPr/>
        </p:nvSpPr>
        <p:spPr>
          <a:xfrm>
            <a:off x="1954261" y="2290977"/>
            <a:ext cx="1492625" cy="28882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20612">
              <a:spcBef>
                <a:spcPts val="300"/>
              </a:spcBef>
              <a:defRPr sz="1400">
                <a:solidFill>
                  <a:srgbClr val="FFFFFF"/>
                </a:solidFill>
                <a:uFill>
                  <a:solidFill>
                    <a:srgbClr val="FFFFFF"/>
                  </a:solidFill>
                </a:uFill>
                <a:latin typeface="Arial"/>
                <a:ea typeface="Arial"/>
                <a:cs typeface="Arial"/>
                <a:sym typeface="Arial"/>
              </a:defRPr>
            </a:lvl1pPr>
          </a:lstStyle>
          <a:p>
            <a:pPr/>
            <a:r>
              <a:t>Data lineage</a:t>
            </a:r>
          </a:p>
        </p:txBody>
      </p:sp>
      <p:pic>
        <p:nvPicPr>
          <p:cNvPr id="912" name="image53.png" descr="image53.png"/>
          <p:cNvPicPr>
            <a:picLocks noChangeAspect="1"/>
          </p:cNvPicPr>
          <p:nvPr/>
        </p:nvPicPr>
        <p:blipFill>
          <a:blip r:embed="rId3">
            <a:extLst/>
          </a:blip>
          <a:stretch>
            <a:fillRect/>
          </a:stretch>
        </p:blipFill>
        <p:spPr>
          <a:xfrm>
            <a:off x="4014515" y="1306782"/>
            <a:ext cx="5141132" cy="3150293"/>
          </a:xfrm>
          <a:prstGeom prst="rect">
            <a:avLst/>
          </a:prstGeom>
          <a:ln w="12700">
            <a:miter lim="400000"/>
          </a:ln>
        </p:spPr>
      </p:pic>
      <p:sp>
        <p:nvSpPr>
          <p:cNvPr id="913" name="Interactive Visualizations"/>
          <p:cNvSpPr/>
          <p:nvPr/>
        </p:nvSpPr>
        <p:spPr>
          <a:xfrm>
            <a:off x="7541693" y="3525477"/>
            <a:ext cx="1492625" cy="492023"/>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20612">
              <a:spcBef>
                <a:spcPts val="300"/>
              </a:spcBef>
              <a:defRPr sz="1400">
                <a:solidFill>
                  <a:srgbClr val="FFFFFF"/>
                </a:solidFill>
                <a:uFill>
                  <a:solidFill>
                    <a:srgbClr val="FFFFFF"/>
                  </a:solidFill>
                </a:uFill>
                <a:latin typeface="Arial"/>
                <a:ea typeface="Arial"/>
                <a:cs typeface="Arial"/>
                <a:sym typeface="Arial"/>
              </a:defRPr>
            </a:lvl1pPr>
          </a:lstStyle>
          <a:p>
            <a:pPr/>
            <a:r>
              <a:t>Interactive Visualizations</a:t>
            </a:r>
          </a:p>
        </p:txBody>
      </p:sp>
      <p:sp>
        <p:nvSpPr>
          <p:cNvPr id="914" name="Advanced notebook extensions"/>
          <p:cNvSpPr/>
          <p:nvPr/>
        </p:nvSpPr>
        <p:spPr>
          <a:xfrm>
            <a:off x="4445734" y="768179"/>
            <a:ext cx="2968409" cy="28882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20612">
              <a:spcBef>
                <a:spcPts val="300"/>
              </a:spcBef>
              <a:defRPr sz="1400">
                <a:solidFill>
                  <a:srgbClr val="FFFFFF"/>
                </a:solidFill>
                <a:uFill>
                  <a:solidFill>
                    <a:srgbClr val="FFFFFF"/>
                  </a:solidFill>
                </a:uFill>
                <a:latin typeface="Arial"/>
                <a:ea typeface="Arial"/>
                <a:cs typeface="Arial"/>
                <a:sym typeface="Arial"/>
              </a:defRPr>
            </a:lvl1pPr>
          </a:lstStyle>
          <a:p>
            <a:pPr/>
            <a:r>
              <a:t>Advanced notebook extensions</a:t>
            </a:r>
          </a:p>
        </p:txBody>
      </p:sp>
      <p:sp>
        <p:nvSpPr>
          <p:cNvPr id="915" name="Collaborative Executable Notebooks"/>
          <p:cNvSpPr/>
          <p:nvPr>
            <p:ph type="title"/>
          </p:nvPr>
        </p:nvSpPr>
        <p:spPr>
          <a:xfrm>
            <a:off x="190498" y="-196476"/>
            <a:ext cx="8122230" cy="1116107"/>
          </a:xfrm>
          <a:prstGeom prst="rect">
            <a:avLst/>
          </a:prstGeom>
        </p:spPr>
        <p:txBody>
          <a:bodyPr/>
          <a:lstStyle/>
          <a:p>
            <a:pPr/>
            <a:r>
              <a:t>Collaborative Executable Notebooks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7"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8" name="Interactive Data Vizualization Apps with Bokeh"/>
          <p:cNvSpPr/>
          <p:nvPr>
            <p:ph type="body" idx="1"/>
          </p:nvPr>
        </p:nvSpPr>
        <p:spPr>
          <a:xfrm>
            <a:off x="337557" y="842910"/>
            <a:ext cx="8513620" cy="3233540"/>
          </a:xfrm>
          <a:prstGeom prst="rect">
            <a:avLst/>
          </a:prstGeom>
        </p:spPr>
        <p:txBody>
          <a:bodyPr/>
          <a:lstStyle>
            <a:lvl1pPr>
              <a:spcBef>
                <a:spcPts val="1100"/>
              </a:spcBef>
              <a:defRPr b="1" sz="4800"/>
            </a:lvl1pPr>
          </a:lstStyle>
          <a:p>
            <a:pPr/>
            <a:r>
              <a:t>Interactive Data Vizualization Apps with Bokeh</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21" name="image52.png" descr="image52.png">
            <a:hlinkClick r:id="rId2" invalidUrl="" action="" tgtFrame="" tooltip="" history="1" highlightClick="0" endSnd="0"/>
          </p:cNvPr>
          <p:cNvPicPr>
            <a:picLocks noChangeAspect="1"/>
          </p:cNvPicPr>
          <p:nvPr/>
        </p:nvPicPr>
        <p:blipFill>
          <a:blip r:embed="rId3">
            <a:extLst/>
          </a:blip>
          <a:stretch>
            <a:fillRect/>
          </a:stretch>
        </p:blipFill>
        <p:spPr>
          <a:xfrm>
            <a:off x="4679896" y="111307"/>
            <a:ext cx="4295394" cy="2854906"/>
          </a:xfrm>
          <a:prstGeom prst="rect">
            <a:avLst/>
          </a:prstGeom>
          <a:ln w="12700">
            <a:miter lim="400000"/>
          </a:ln>
        </p:spPr>
      </p:pic>
      <p:sp>
        <p:nvSpPr>
          <p:cNvPr id="922" name="Interactive Data Visualization"/>
          <p:cNvSpPr/>
          <p:nvPr>
            <p:ph type="title"/>
          </p:nvPr>
        </p:nvSpPr>
        <p:spPr>
          <a:xfrm>
            <a:off x="0" y="-1"/>
            <a:ext cx="6443473" cy="512962"/>
          </a:xfrm>
          <a:prstGeom prst="rect">
            <a:avLst/>
          </a:prstGeom>
        </p:spPr>
        <p:txBody>
          <a:bodyPr/>
          <a:lstStyle>
            <a:lvl1pPr>
              <a:defRPr b="1" sz="2500"/>
            </a:lvl1pPr>
          </a:lstStyle>
          <a:p>
            <a:pPr/>
            <a:r>
              <a:t>Interactive Data Visualization</a:t>
            </a:r>
          </a:p>
        </p:txBody>
      </p:sp>
      <p:pic>
        <p:nvPicPr>
          <p:cNvPr id="923" name="image53.png" descr="image53.png">
            <a:hlinkClick r:id="rId4" invalidUrl="" action="" tgtFrame="" tooltip="" history="1" highlightClick="0" endSnd="0"/>
          </p:cNvPr>
          <p:cNvPicPr>
            <a:picLocks noChangeAspect="1"/>
          </p:cNvPicPr>
          <p:nvPr/>
        </p:nvPicPr>
        <p:blipFill>
          <a:blip r:embed="rId5">
            <a:extLst/>
          </a:blip>
          <a:srcRect l="22181" t="26924" r="6842" b="11328"/>
          <a:stretch>
            <a:fillRect/>
          </a:stretch>
        </p:blipFill>
        <p:spPr>
          <a:xfrm>
            <a:off x="-1" y="1999488"/>
            <a:ext cx="4876803" cy="2682240"/>
          </a:xfrm>
          <a:prstGeom prst="rect">
            <a:avLst/>
          </a:prstGeom>
          <a:ln w="12700">
            <a:miter lim="400000"/>
          </a:ln>
        </p:spPr>
      </p:pic>
      <p:pic>
        <p:nvPicPr>
          <p:cNvPr id="924" name="image54.png" descr="image54.png">
            <a:hlinkClick r:id="rId6" invalidUrl="" action="" tgtFrame="" tooltip="" history="1" highlightClick="0" endSnd="0"/>
          </p:cNvPr>
          <p:cNvPicPr>
            <a:picLocks noChangeAspect="1"/>
          </p:cNvPicPr>
          <p:nvPr/>
        </p:nvPicPr>
        <p:blipFill>
          <a:blip r:embed="rId7">
            <a:extLst/>
          </a:blip>
          <a:stretch>
            <a:fillRect/>
          </a:stretch>
        </p:blipFill>
        <p:spPr>
          <a:xfrm>
            <a:off x="0" y="419100"/>
            <a:ext cx="2523745" cy="2547112"/>
          </a:xfrm>
          <a:prstGeom prst="rect">
            <a:avLst/>
          </a:prstGeom>
          <a:ln w="12700">
            <a:miter lim="400000"/>
          </a:ln>
        </p:spPr>
      </p:pic>
      <p:pic>
        <p:nvPicPr>
          <p:cNvPr id="925" name="image55.pdf" descr="image55.pdf">
            <a:hlinkClick r:id="rId8" invalidUrl="" action="" tgtFrame="" tooltip="" history="1" highlightClick="0" endSnd="0"/>
          </p:cNvPr>
          <p:cNvPicPr>
            <a:picLocks noChangeAspect="1"/>
          </p:cNvPicPr>
          <p:nvPr/>
        </p:nvPicPr>
        <p:blipFill>
          <a:blip r:embed="rId9">
            <a:extLst/>
          </a:blip>
          <a:stretch>
            <a:fillRect/>
          </a:stretch>
        </p:blipFill>
        <p:spPr>
          <a:xfrm>
            <a:off x="2794496" y="394330"/>
            <a:ext cx="1136236" cy="1605159"/>
          </a:xfrm>
          <a:prstGeom prst="rect">
            <a:avLst/>
          </a:prstGeom>
          <a:ln w="12700">
            <a:miter lim="400000"/>
          </a:ln>
        </p:spPr>
      </p:pic>
      <p:sp>
        <p:nvSpPr>
          <p:cNvPr id="926" name="Interactive viz, widgets, and tools…"/>
          <p:cNvSpPr/>
          <p:nvPr/>
        </p:nvSpPr>
        <p:spPr>
          <a:xfrm>
            <a:off x="5010911" y="3045905"/>
            <a:ext cx="4023361" cy="16468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spcBef>
                <a:spcPts val="300"/>
              </a:spcBef>
              <a:buSzPct val="100000"/>
              <a:buFont typeface="Arial"/>
              <a:buChar char="•"/>
              <a:defRPr sz="1600">
                <a:latin typeface="Arial"/>
                <a:ea typeface="Arial"/>
                <a:cs typeface="Arial"/>
                <a:sym typeface="Arial"/>
              </a:defRPr>
            </a:pPr>
            <a:r>
              <a:t>Interactive viz, widgets, and tools</a:t>
            </a:r>
          </a:p>
          <a:p>
            <a:pPr marL="285750" indent="-285750">
              <a:spcBef>
                <a:spcPts val="300"/>
              </a:spcBef>
              <a:buSzPct val="100000"/>
              <a:buFont typeface="Arial"/>
              <a:buChar char="•"/>
              <a:defRPr sz="1600">
                <a:latin typeface="Arial"/>
                <a:ea typeface="Arial"/>
                <a:cs typeface="Arial"/>
                <a:sym typeface="Arial"/>
              </a:defRPr>
            </a:pPr>
            <a:r>
              <a:t>Versatile high level graphics</a:t>
            </a:r>
          </a:p>
          <a:p>
            <a:pPr marL="285750" indent="-285750">
              <a:spcBef>
                <a:spcPts val="300"/>
              </a:spcBef>
              <a:buSzPct val="100000"/>
              <a:buFont typeface="Arial"/>
              <a:buChar char="•"/>
              <a:defRPr sz="1600">
                <a:latin typeface="Arial"/>
                <a:ea typeface="Arial"/>
                <a:cs typeface="Arial"/>
                <a:sym typeface="Arial"/>
              </a:defRPr>
            </a:pPr>
            <a:r>
              <a:t>Streaming, dynamic, large data</a:t>
            </a:r>
          </a:p>
          <a:p>
            <a:pPr marL="285750" indent="-285750">
              <a:spcBef>
                <a:spcPts val="300"/>
              </a:spcBef>
              <a:buSzPct val="100000"/>
              <a:buFont typeface="Arial"/>
              <a:buChar char="•"/>
              <a:defRPr sz="1600">
                <a:latin typeface="Arial"/>
                <a:ea typeface="Arial"/>
                <a:cs typeface="Arial"/>
                <a:sym typeface="Arial"/>
              </a:defRPr>
            </a:pPr>
            <a:r>
              <a:t>Optimized for the browser</a:t>
            </a:r>
          </a:p>
          <a:p>
            <a:pPr marL="285750" indent="-285750">
              <a:spcBef>
                <a:spcPts val="300"/>
              </a:spcBef>
              <a:buSzPct val="100000"/>
              <a:buFont typeface="Arial"/>
              <a:buChar char="•"/>
              <a:defRPr sz="1600">
                <a:latin typeface="Arial"/>
                <a:ea typeface="Arial"/>
                <a:cs typeface="Arial"/>
                <a:sym typeface="Arial"/>
              </a:defRPr>
            </a:pPr>
            <a:r>
              <a:t>No Javascript</a:t>
            </a:r>
          </a:p>
          <a:p>
            <a:pPr marL="285750" indent="-285750">
              <a:spcBef>
                <a:spcPts val="300"/>
              </a:spcBef>
              <a:buSzPct val="100000"/>
              <a:buFont typeface="Arial"/>
              <a:buChar char="•"/>
              <a:defRPr sz="1600">
                <a:latin typeface="Arial"/>
                <a:ea typeface="Arial"/>
                <a:cs typeface="Arial"/>
                <a:sym typeface="Arial"/>
              </a:defRPr>
            </a:pPr>
            <a:r>
              <a:t>With or without a server</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9" name="Rapid Prototyping Visual Apps"/>
          <p:cNvSpPr/>
          <p:nvPr>
            <p:ph type="title"/>
          </p:nvPr>
        </p:nvSpPr>
        <p:spPr>
          <a:xfrm>
            <a:off x="0" y="-1"/>
            <a:ext cx="6443473" cy="512962"/>
          </a:xfrm>
          <a:prstGeom prst="rect">
            <a:avLst/>
          </a:prstGeom>
        </p:spPr>
        <p:txBody>
          <a:bodyPr/>
          <a:lstStyle>
            <a:lvl1pPr>
              <a:defRPr b="1" sz="2500"/>
            </a:lvl1pPr>
          </a:lstStyle>
          <a:p>
            <a:pPr/>
            <a:r>
              <a:t>Rapid Prototyping Visual Apps</a:t>
            </a:r>
          </a:p>
        </p:txBody>
      </p:sp>
      <p:sp>
        <p:nvSpPr>
          <p:cNvPr id="930" name="Python interface…"/>
          <p:cNvSpPr/>
          <p:nvPr/>
        </p:nvSpPr>
        <p:spPr>
          <a:xfrm>
            <a:off x="5288438" y="3763869"/>
            <a:ext cx="3745832" cy="11134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spcBef>
                <a:spcPts val="300"/>
              </a:spcBef>
              <a:buSzPct val="100000"/>
              <a:buFont typeface="Arial"/>
              <a:buChar char="•"/>
              <a:defRPr sz="1600">
                <a:latin typeface="Arial"/>
                <a:ea typeface="Arial"/>
                <a:cs typeface="Arial"/>
                <a:sym typeface="Arial"/>
              </a:defRPr>
            </a:pPr>
            <a:r>
              <a:t>Python interface</a:t>
            </a:r>
          </a:p>
          <a:p>
            <a:pPr marL="285750" indent="-285750">
              <a:spcBef>
                <a:spcPts val="300"/>
              </a:spcBef>
              <a:buSzPct val="100000"/>
              <a:buFont typeface="Arial"/>
              <a:buChar char="•"/>
              <a:defRPr sz="1600">
                <a:latin typeface="Arial"/>
                <a:ea typeface="Arial"/>
                <a:cs typeface="Arial"/>
                <a:sym typeface="Arial"/>
              </a:defRPr>
            </a:pPr>
            <a:r>
              <a:t>R interface</a:t>
            </a:r>
          </a:p>
          <a:p>
            <a:pPr marL="285750" indent="-285750">
              <a:spcBef>
                <a:spcPts val="300"/>
              </a:spcBef>
              <a:buSzPct val="100000"/>
              <a:buFont typeface="Arial"/>
              <a:buChar char="•"/>
              <a:defRPr sz="1600">
                <a:latin typeface="Arial"/>
                <a:ea typeface="Arial"/>
                <a:cs typeface="Arial"/>
                <a:sym typeface="Arial"/>
              </a:defRPr>
            </a:pPr>
            <a:r>
              <a:t>Smart plotting</a:t>
            </a:r>
          </a:p>
        </p:txBody>
      </p:sp>
      <p:pic>
        <p:nvPicPr>
          <p:cNvPr id="931" name="image56.png" descr="image56.png">
            <a:hlinkClick r:id="rId2" invalidUrl="" action="" tgtFrame="" tooltip="" history="1" highlightClick="0" endSnd="0"/>
          </p:cNvPr>
          <p:cNvPicPr>
            <a:picLocks noChangeAspect="1"/>
          </p:cNvPicPr>
          <p:nvPr/>
        </p:nvPicPr>
        <p:blipFill>
          <a:blip r:embed="rId3">
            <a:extLst/>
          </a:blip>
          <a:stretch>
            <a:fillRect/>
          </a:stretch>
        </p:blipFill>
        <p:spPr>
          <a:xfrm>
            <a:off x="0" y="512960"/>
            <a:ext cx="5288440" cy="4143757"/>
          </a:xfrm>
          <a:prstGeom prst="rect">
            <a:avLst/>
          </a:prstGeom>
          <a:ln w="12700">
            <a:miter lim="400000"/>
          </a:ln>
        </p:spPr>
      </p:pic>
      <p:pic>
        <p:nvPicPr>
          <p:cNvPr id="932" name="image57.png" descr="image57.png">
            <a:hlinkClick r:id="rId4" invalidUrl="" action="" tgtFrame="" tooltip="" history="1" highlightClick="0" endSnd="0"/>
          </p:cNvPr>
          <p:cNvPicPr>
            <a:picLocks noChangeAspect="1"/>
          </p:cNvPicPr>
          <p:nvPr/>
        </p:nvPicPr>
        <p:blipFill>
          <a:blip r:embed="rId5">
            <a:extLst/>
          </a:blip>
          <a:stretch>
            <a:fillRect/>
          </a:stretch>
        </p:blipFill>
        <p:spPr>
          <a:xfrm>
            <a:off x="5718125" y="138848"/>
            <a:ext cx="2886462" cy="1754125"/>
          </a:xfrm>
          <a:prstGeom prst="rect">
            <a:avLst/>
          </a:prstGeom>
          <a:ln w="12700">
            <a:miter lim="400000"/>
          </a:ln>
        </p:spPr>
      </p:pic>
      <p:pic>
        <p:nvPicPr>
          <p:cNvPr id="933" name="image58.png" descr="image58.png">
            <a:hlinkClick r:id="rId6" invalidUrl="" action="" tgtFrame="" tooltip="" history="1" highlightClick="0" endSnd="0"/>
          </p:cNvPr>
          <p:cNvPicPr>
            <a:picLocks noChangeAspect="1"/>
          </p:cNvPicPr>
          <p:nvPr/>
        </p:nvPicPr>
        <p:blipFill>
          <a:blip r:embed="rId7">
            <a:extLst/>
          </a:blip>
          <a:stretch>
            <a:fillRect/>
          </a:stretch>
        </p:blipFill>
        <p:spPr>
          <a:xfrm>
            <a:off x="3381387" y="1892973"/>
            <a:ext cx="5762613" cy="1825613"/>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6" name="Plotting Billions of Points and Map Integration with Datashader"/>
          <p:cNvSpPr/>
          <p:nvPr>
            <p:ph type="body" idx="1"/>
          </p:nvPr>
        </p:nvSpPr>
        <p:spPr>
          <a:xfrm>
            <a:off x="371740" y="945460"/>
            <a:ext cx="8513620" cy="3233540"/>
          </a:xfrm>
          <a:prstGeom prst="rect">
            <a:avLst/>
          </a:prstGeom>
        </p:spPr>
        <p:txBody>
          <a:bodyPr/>
          <a:lstStyle>
            <a:lvl1pPr>
              <a:spcBef>
                <a:spcPts val="1100"/>
              </a:spcBef>
              <a:defRPr b="1" sz="4800"/>
            </a:lvl1pPr>
          </a:lstStyle>
          <a:p>
            <a:pPr/>
            <a:r>
              <a:t>Plotting Billions of Points and Map Integration with Datashader</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8"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9" name="Datashader: Rendering a Billion Points of Data"/>
          <p:cNvSpPr/>
          <p:nvPr>
            <p:ph type="title"/>
          </p:nvPr>
        </p:nvSpPr>
        <p:spPr>
          <a:xfrm>
            <a:off x="78057" y="24103"/>
            <a:ext cx="7824442" cy="912324"/>
          </a:xfrm>
          <a:prstGeom prst="rect">
            <a:avLst/>
          </a:prstGeom>
        </p:spPr>
        <p:txBody>
          <a:bodyPr/>
          <a:lstStyle>
            <a:lvl1pPr>
              <a:defRPr b="1" sz="2500"/>
            </a:lvl1pPr>
          </a:lstStyle>
          <a:p>
            <a:pPr/>
            <a:r>
              <a:t>Datashader: Rendering a Billion Points of Data</a:t>
            </a:r>
          </a:p>
        </p:txBody>
      </p:sp>
      <p:pic>
        <p:nvPicPr>
          <p:cNvPr id="940" name="image59.png" descr="image59.png"/>
          <p:cNvPicPr>
            <a:picLocks noChangeAspect="1"/>
          </p:cNvPicPr>
          <p:nvPr/>
        </p:nvPicPr>
        <p:blipFill>
          <a:blip r:embed="rId2">
            <a:extLst/>
          </a:blip>
          <a:stretch>
            <a:fillRect/>
          </a:stretch>
        </p:blipFill>
        <p:spPr>
          <a:xfrm>
            <a:off x="0" y="911680"/>
            <a:ext cx="9144000" cy="4004080"/>
          </a:xfrm>
          <a:prstGeom prst="rect">
            <a:avLst/>
          </a:prstGeom>
          <a:ln w="12700">
            <a:miter lim="400000"/>
          </a:ln>
        </p:spPr>
      </p:pic>
      <p:sp>
        <p:nvSpPr>
          <p:cNvPr id="941" name="datashader provides a fast, configurable visualization pipeline for faithfully revealing even very large datasets…"/>
          <p:cNvSpPr/>
          <p:nvPr/>
        </p:nvSpPr>
        <p:spPr>
          <a:xfrm>
            <a:off x="6289287" y="624069"/>
            <a:ext cx="2854713" cy="1805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14300" indent="-114300">
              <a:spcBef>
                <a:spcPts val="600"/>
              </a:spcBef>
              <a:buSzPct val="100000"/>
              <a:buChar char="•"/>
              <a:defRPr sz="1400">
                <a:latin typeface="Courier"/>
                <a:ea typeface="Courier"/>
                <a:cs typeface="Courier"/>
                <a:sym typeface="Courier"/>
              </a:defRPr>
            </a:pPr>
            <a:r>
              <a:t>datashader</a:t>
            </a:r>
            <a:r>
              <a:rPr>
                <a:latin typeface="Arial"/>
                <a:ea typeface="Arial"/>
                <a:cs typeface="Arial"/>
                <a:sym typeface="Arial"/>
              </a:rPr>
              <a:t> provides a fast, configurable visualization pipeline for faithfully revealing even very large datasets</a:t>
            </a:r>
            <a:endParaRPr>
              <a:latin typeface="Arial"/>
              <a:ea typeface="Arial"/>
              <a:cs typeface="Arial"/>
              <a:sym typeface="Arial"/>
            </a:endParaRPr>
          </a:p>
          <a:p>
            <a:pPr marL="114300" indent="-114300">
              <a:spcBef>
                <a:spcPts val="600"/>
              </a:spcBef>
              <a:buSzPct val="100000"/>
              <a:buChar char="•"/>
              <a:defRPr sz="1400">
                <a:latin typeface="Arial"/>
                <a:ea typeface="Arial"/>
                <a:cs typeface="Arial"/>
                <a:sym typeface="Arial"/>
              </a:defRPr>
            </a:pPr>
            <a:r>
              <a:t>Each of these visualizations requires just a few lines of code and no magic numbers to adjust by trial and error.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Data Science Workflow"/>
          <p:cNvSpPr/>
          <p:nvPr>
            <p:ph type="title"/>
          </p:nvPr>
        </p:nvSpPr>
        <p:spPr>
          <a:xfrm>
            <a:off x="266698" y="-221878"/>
            <a:ext cx="7247968" cy="1116108"/>
          </a:xfrm>
          <a:prstGeom prst="rect">
            <a:avLst/>
          </a:prstGeom>
        </p:spPr>
        <p:txBody>
          <a:bodyPr/>
          <a:lstStyle>
            <a:lvl1pPr>
              <a:defRPr b="1"/>
            </a:lvl1pPr>
          </a:lstStyle>
          <a:p>
            <a:pPr/>
            <a:r>
              <a:t>Data Science Workflow</a:t>
            </a:r>
          </a:p>
        </p:txBody>
      </p:sp>
      <p:sp>
        <p:nvSpPr>
          <p:cNvPr id="445" name="New Data"/>
          <p:cNvSpPr/>
          <p:nvPr/>
        </p:nvSpPr>
        <p:spPr>
          <a:xfrm>
            <a:off x="4993917" y="3831618"/>
            <a:ext cx="1692721" cy="456037"/>
          </a:xfrm>
          <a:prstGeom prst="roundRect">
            <a:avLst>
              <a:gd name="adj" fmla="val 30619"/>
            </a:avLst>
          </a:prstGeom>
          <a:solidFill>
            <a:srgbClr val="0316FC"/>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New Data</a:t>
            </a:r>
          </a:p>
        </p:txBody>
      </p:sp>
      <p:sp>
        <p:nvSpPr>
          <p:cNvPr id="446" name="Notebooks"/>
          <p:cNvSpPr/>
          <p:nvPr/>
        </p:nvSpPr>
        <p:spPr>
          <a:xfrm>
            <a:off x="4993917" y="1793702"/>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Notebooks</a:t>
            </a:r>
          </a:p>
        </p:txBody>
      </p:sp>
      <p:sp>
        <p:nvSpPr>
          <p:cNvPr id="447" name="Understand Data"/>
          <p:cNvSpPr/>
          <p:nvPr/>
        </p:nvSpPr>
        <p:spPr>
          <a:xfrm>
            <a:off x="2252381" y="1560929"/>
            <a:ext cx="2057494" cy="677070"/>
          </a:xfrm>
          <a:prstGeom prst="rect">
            <a:avLst/>
          </a:prstGeom>
          <a:solidFill>
            <a:srgbClr val="7E10F6"/>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defRPr>
            </a:lvl1pPr>
          </a:lstStyle>
          <a:p>
            <a:pPr/>
            <a:r>
              <a:t>Understand Data</a:t>
            </a:r>
          </a:p>
        </p:txBody>
      </p:sp>
      <p:sp>
        <p:nvSpPr>
          <p:cNvPr id="448" name="Getting Data"/>
          <p:cNvSpPr/>
          <p:nvPr/>
        </p:nvSpPr>
        <p:spPr>
          <a:xfrm>
            <a:off x="41489" y="2149303"/>
            <a:ext cx="1692722" cy="837781"/>
          </a:xfrm>
          <a:prstGeom prst="roundRect">
            <a:avLst>
              <a:gd name="adj" fmla="val 16667"/>
            </a:avLst>
          </a:prstGeom>
          <a:solidFill>
            <a:schemeClr val="accent1"/>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b="1">
                <a:solidFill>
                  <a:srgbClr val="FFFFFF"/>
                </a:solidFill>
                <a:latin typeface="+mn-lt"/>
                <a:ea typeface="+mn-ea"/>
                <a:cs typeface="+mn-cs"/>
                <a:sym typeface="Calibri"/>
              </a:defRPr>
            </a:lvl1pPr>
          </a:lstStyle>
          <a:p>
            <a:pPr/>
            <a:r>
              <a:t>Getting Data</a:t>
            </a:r>
          </a:p>
        </p:txBody>
      </p:sp>
      <p:sp>
        <p:nvSpPr>
          <p:cNvPr id="449" name="Understand World"/>
          <p:cNvSpPr/>
          <p:nvPr/>
        </p:nvSpPr>
        <p:spPr>
          <a:xfrm>
            <a:off x="2252381" y="2917397"/>
            <a:ext cx="2057494" cy="677070"/>
          </a:xfrm>
          <a:prstGeom prst="rect">
            <a:avLst/>
          </a:prstGeom>
          <a:solidFill>
            <a:srgbClr val="7E10F6"/>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defRPr>
            </a:lvl1pPr>
          </a:lstStyle>
          <a:p>
            <a:pPr/>
            <a:r>
              <a:t>Understand World</a:t>
            </a:r>
          </a:p>
        </p:txBody>
      </p:sp>
      <p:sp>
        <p:nvSpPr>
          <p:cNvPr id="450" name="Reports"/>
          <p:cNvSpPr/>
          <p:nvPr/>
        </p:nvSpPr>
        <p:spPr>
          <a:xfrm>
            <a:off x="4993917" y="774743"/>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Reports</a:t>
            </a:r>
          </a:p>
        </p:txBody>
      </p:sp>
      <p:sp>
        <p:nvSpPr>
          <p:cNvPr id="451" name="Microservices"/>
          <p:cNvSpPr/>
          <p:nvPr/>
        </p:nvSpPr>
        <p:spPr>
          <a:xfrm>
            <a:off x="4993917" y="3310919"/>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Microservices</a:t>
            </a:r>
          </a:p>
        </p:txBody>
      </p:sp>
      <p:sp>
        <p:nvSpPr>
          <p:cNvPr id="452" name="Dashboards"/>
          <p:cNvSpPr/>
          <p:nvPr/>
        </p:nvSpPr>
        <p:spPr>
          <a:xfrm>
            <a:off x="4993917" y="2812660"/>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Dashboards</a:t>
            </a:r>
          </a:p>
        </p:txBody>
      </p:sp>
      <p:sp>
        <p:nvSpPr>
          <p:cNvPr id="453" name="Applications"/>
          <p:cNvSpPr/>
          <p:nvPr/>
        </p:nvSpPr>
        <p:spPr>
          <a:xfrm>
            <a:off x="4991382" y="1284223"/>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Applications</a:t>
            </a:r>
          </a:p>
        </p:txBody>
      </p:sp>
      <p:sp>
        <p:nvSpPr>
          <p:cNvPr id="454" name="Decisions…"/>
          <p:cNvSpPr/>
          <p:nvPr/>
        </p:nvSpPr>
        <p:spPr>
          <a:xfrm>
            <a:off x="6989481" y="1985846"/>
            <a:ext cx="2057494" cy="1090708"/>
          </a:xfrm>
          <a:prstGeom prst="rect">
            <a:avLst/>
          </a:prstGeom>
          <a:solidFill>
            <a:srgbClr val="189519"/>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p>
            <a:pPr algn="ctr">
              <a:defRPr>
                <a:solidFill>
                  <a:srgbClr val="FFFFFF"/>
                </a:solidFill>
              </a:defRPr>
            </a:pPr>
            <a:r>
              <a:t>Decisions</a:t>
            </a:r>
          </a:p>
          <a:p>
            <a:pPr algn="ctr">
              <a:defRPr>
                <a:solidFill>
                  <a:srgbClr val="FFFFFF"/>
                </a:solidFill>
              </a:defRPr>
            </a:pPr>
            <a:r>
              <a:t>and </a:t>
            </a:r>
          </a:p>
          <a:p>
            <a:pPr algn="ctr">
              <a:defRPr>
                <a:solidFill>
                  <a:srgbClr val="FFFFFF"/>
                </a:solidFill>
              </a:defRPr>
            </a:pPr>
            <a:r>
              <a:t>Actions</a:t>
            </a:r>
          </a:p>
        </p:txBody>
      </p:sp>
      <p:sp>
        <p:nvSpPr>
          <p:cNvPr id="464" name="Connection Line"/>
          <p:cNvSpPr/>
          <p:nvPr/>
        </p:nvSpPr>
        <p:spPr>
          <a:xfrm>
            <a:off x="887730" y="2993390"/>
            <a:ext cx="4951730" cy="1452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8749"/>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465" name="Connection Line"/>
          <p:cNvSpPr/>
          <p:nvPr/>
        </p:nvSpPr>
        <p:spPr>
          <a:xfrm>
            <a:off x="1117600" y="2990850"/>
            <a:ext cx="2162810"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0476"/>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466" name="Connection Line"/>
          <p:cNvSpPr/>
          <p:nvPr/>
        </p:nvSpPr>
        <p:spPr>
          <a:xfrm>
            <a:off x="334010" y="3023870"/>
            <a:ext cx="7683501" cy="157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88"/>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467" name="Connection Line"/>
          <p:cNvSpPr/>
          <p:nvPr/>
        </p:nvSpPr>
        <p:spPr>
          <a:xfrm>
            <a:off x="887729" y="1056640"/>
            <a:ext cx="2357121" cy="1085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9474"/>
                </a:lnTo>
              </a:path>
            </a:pathLst>
          </a:custGeom>
          <a:ln w="76200">
            <a:solidFill>
              <a:srgbClr val="AD1619"/>
            </a:solidFill>
            <a:headEnd type="triangle"/>
            <a:tailEnd type="triangle"/>
          </a:ln>
          <a:effectLst>
            <a:outerShdw sx="100000" sy="100000" kx="0" ky="0" algn="b" rotWithShape="0" blurRad="38100" dist="23000" dir="5400000">
              <a:srgbClr val="000000">
                <a:alpha val="35000"/>
              </a:srgbClr>
            </a:outerShdw>
          </a:effectLst>
        </p:spPr>
        <p:txBody>
          <a:bodyPr/>
          <a:lstStyle/>
          <a:p>
            <a:pPr/>
          </a:p>
        </p:txBody>
      </p:sp>
      <p:sp>
        <p:nvSpPr>
          <p:cNvPr id="459" name="Arrow"/>
          <p:cNvSpPr/>
          <p:nvPr/>
        </p:nvSpPr>
        <p:spPr>
          <a:xfrm>
            <a:off x="4272117" y="2301597"/>
            <a:ext cx="2653522" cy="459206"/>
          </a:xfrm>
          <a:prstGeom prst="rightArrow">
            <a:avLst>
              <a:gd name="adj1" fmla="val 32000"/>
              <a:gd name="adj2" fmla="val 177002"/>
            </a:avLst>
          </a:prstGeom>
          <a:gradFill>
            <a:gsLst>
              <a:gs pos="0">
                <a:srgbClr val="495A6B"/>
              </a:gs>
              <a:gs pos="100000">
                <a:srgbClr val="BAC2CC"/>
              </a:gs>
            </a:gsLst>
            <a:lin ang="16200000"/>
          </a:gradFill>
          <a:ln>
            <a:solidFill>
              <a:srgbClr val="4B5865"/>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460" name="Models"/>
          <p:cNvSpPr/>
          <p:nvPr/>
        </p:nvSpPr>
        <p:spPr>
          <a:xfrm>
            <a:off x="2434768" y="2343731"/>
            <a:ext cx="1692721" cy="456037"/>
          </a:xfrm>
          <a:prstGeom prst="roundRect">
            <a:avLst>
              <a:gd name="adj" fmla="val 30619"/>
            </a:avLst>
          </a:prstGeom>
          <a:solidFill>
            <a:srgbClr val="CC13AE"/>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Models</a:t>
            </a:r>
          </a:p>
        </p:txBody>
      </p:sp>
      <p:sp>
        <p:nvSpPr>
          <p:cNvPr id="461" name="Line"/>
          <p:cNvSpPr/>
          <p:nvPr/>
        </p:nvSpPr>
        <p:spPr>
          <a:xfrm>
            <a:off x="1760260" y="2580893"/>
            <a:ext cx="648458" cy="1"/>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62" name="Exploratory Data Analysis and Viz"/>
          <p:cNvSpPr/>
          <p:nvPr/>
        </p:nvSpPr>
        <p:spPr>
          <a:xfrm>
            <a:off x="298225" y="633730"/>
            <a:ext cx="3788639"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Exploratory Data Analysis and Viz</a:t>
            </a:r>
          </a:p>
        </p:txBody>
      </p:sp>
      <p:sp>
        <p:nvSpPr>
          <p:cNvPr id="463" name="Data Products"/>
          <p:cNvSpPr/>
          <p:nvPr/>
        </p:nvSpPr>
        <p:spPr>
          <a:xfrm>
            <a:off x="5063954" y="356812"/>
            <a:ext cx="165388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Data Products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3"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4" name="image60.png" descr="image60.png"/>
          <p:cNvPicPr>
            <a:picLocks noChangeAspect="1"/>
          </p:cNvPicPr>
          <p:nvPr/>
        </p:nvPicPr>
        <p:blipFill>
          <a:blip r:embed="rId2">
            <a:extLst/>
          </a:blip>
          <a:stretch>
            <a:fillRect/>
          </a:stretch>
        </p:blipFill>
        <p:spPr>
          <a:xfrm>
            <a:off x="457198" y="146828"/>
            <a:ext cx="8686802" cy="4562766"/>
          </a:xfrm>
          <a:prstGeom prst="rect">
            <a:avLst/>
          </a:prstGeom>
          <a:ln w="12700">
            <a:miter lim="400000"/>
          </a:ln>
        </p:spPr>
      </p:pic>
      <p:sp>
        <p:nvSpPr>
          <p:cNvPr id="945" name="Datashader"/>
          <p:cNvSpPr/>
          <p:nvPr>
            <p:ph type="title"/>
          </p:nvPr>
        </p:nvSpPr>
        <p:spPr>
          <a:xfrm>
            <a:off x="243014" y="146828"/>
            <a:ext cx="6314306" cy="859281"/>
          </a:xfrm>
          <a:prstGeom prst="rect">
            <a:avLst/>
          </a:prstGeom>
        </p:spPr>
        <p:txBody>
          <a:bodyPr/>
          <a:lstStyle>
            <a:lvl1pPr>
              <a:defRPr b="1"/>
            </a:lvl1pPr>
          </a:lstStyle>
          <a:p>
            <a:pPr/>
            <a:r>
              <a:t>Datashader</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7"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8" name="Data Visualization and Applications made easy with Holoviews"/>
          <p:cNvSpPr/>
          <p:nvPr>
            <p:ph type="body" idx="1"/>
          </p:nvPr>
        </p:nvSpPr>
        <p:spPr>
          <a:xfrm>
            <a:off x="371740" y="945460"/>
            <a:ext cx="8513620" cy="3233540"/>
          </a:xfrm>
          <a:prstGeom prst="rect">
            <a:avLst/>
          </a:prstGeom>
        </p:spPr>
        <p:txBody>
          <a:bodyPr/>
          <a:lstStyle>
            <a:lvl1pPr>
              <a:spcBef>
                <a:spcPts val="1100"/>
              </a:spcBef>
              <a:defRPr b="1" sz="4800"/>
            </a:lvl1pPr>
          </a:lstStyle>
          <a:p>
            <a:pPr/>
            <a:r>
              <a:t>Data Visualization and Applications made easy with Holoviews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0" name="HoloViews: Stop plotting your data"/>
          <p:cNvSpPr/>
          <p:nvPr>
            <p:ph type="title"/>
          </p:nvPr>
        </p:nvSpPr>
        <p:spPr>
          <a:xfrm>
            <a:off x="215898" y="-145677"/>
            <a:ext cx="7247968" cy="1116107"/>
          </a:xfrm>
          <a:prstGeom prst="rect">
            <a:avLst/>
          </a:prstGeom>
        </p:spPr>
        <p:txBody>
          <a:bodyPr/>
          <a:lstStyle/>
          <a:p>
            <a:pPr/>
            <a:r>
              <a:t>HoloViews: Stop plotting your data</a:t>
            </a:r>
          </a:p>
        </p:txBody>
      </p:sp>
      <p:sp>
        <p:nvSpPr>
          <p:cNvPr id="951" name="Text"/>
          <p:cNvSpPr/>
          <p:nvPr/>
        </p:nvSpPr>
        <p:spPr>
          <a:xfrm>
            <a:off x="4343260" y="2413000"/>
            <a:ext cx="457480" cy="317500"/>
          </a:xfrm>
          <a:prstGeom prst="rect">
            <a:avLst/>
          </a:prstGeom>
          <a:ln w="12700">
            <a:miter lim="400000"/>
          </a:ln>
        </p:spPr>
        <p:txBody>
          <a:bodyPr wrap="none" lIns="19050" tIns="19050" rIns="19050" bIns="19050" anchor="ctr">
            <a:spAutoFit/>
          </a:bodyPr>
          <a:lstStyle/>
          <a:p>
            <a:pPr algn="ctr" defTabSz="309562">
              <a:defRPr>
                <a:solidFill>
                  <a:srgbClr val="FFFFFF"/>
                </a:solidFill>
                <a:latin typeface="Helvetica Light"/>
                <a:ea typeface="Helvetica Light"/>
                <a:cs typeface="Helvetica Light"/>
                <a:sym typeface="Helvetica Light"/>
              </a:defRPr>
            </a:pPr>
          </a:p>
        </p:txBody>
      </p:sp>
      <p:pic>
        <p:nvPicPr>
          <p:cNvPr id="952" name="pasted-image.png" descr="pasted-image.png"/>
          <p:cNvPicPr>
            <a:picLocks noChangeAspect="1"/>
          </p:cNvPicPr>
          <p:nvPr/>
        </p:nvPicPr>
        <p:blipFill>
          <a:blip r:embed="rId2">
            <a:extLst/>
          </a:blip>
          <a:stretch>
            <a:fillRect/>
          </a:stretch>
        </p:blipFill>
        <p:spPr>
          <a:xfrm>
            <a:off x="133942" y="1289400"/>
            <a:ext cx="4257676" cy="1247776"/>
          </a:xfrm>
          <a:prstGeom prst="rect">
            <a:avLst/>
          </a:prstGeom>
          <a:ln w="12700">
            <a:miter lim="400000"/>
          </a:ln>
        </p:spPr>
      </p:pic>
      <p:pic>
        <p:nvPicPr>
          <p:cNvPr id="953" name="pasted-image.png" descr="pasted-image.png"/>
          <p:cNvPicPr>
            <a:picLocks noChangeAspect="1"/>
          </p:cNvPicPr>
          <p:nvPr/>
        </p:nvPicPr>
        <p:blipFill>
          <a:blip r:embed="rId3">
            <a:extLst/>
          </a:blip>
          <a:stretch>
            <a:fillRect/>
          </a:stretch>
        </p:blipFill>
        <p:spPr>
          <a:xfrm>
            <a:off x="4470474" y="1063005"/>
            <a:ext cx="4646812" cy="1700566"/>
          </a:xfrm>
          <a:prstGeom prst="rect">
            <a:avLst/>
          </a:prstGeom>
          <a:ln w="12700">
            <a:miter lim="400000"/>
          </a:ln>
        </p:spPr>
      </p:pic>
      <p:sp>
        <p:nvSpPr>
          <p:cNvPr id="954" name="Exploring data can be tedious if you use a plotting library directly, because you will need to specify details about your data (units, dimensions, names, etc.) every time you construct a new type of plot.…"/>
          <p:cNvSpPr/>
          <p:nvPr/>
        </p:nvSpPr>
        <p:spPr>
          <a:xfrm>
            <a:off x="148619" y="2623901"/>
            <a:ext cx="8846763" cy="213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77800" indent="-177800" defTabSz="825500">
              <a:buSzPct val="200000"/>
              <a:buChar char="•"/>
              <a:defRPr sz="1500">
                <a:latin typeface="Open Sans"/>
                <a:ea typeface="Open Sans"/>
                <a:cs typeface="Open Sans"/>
                <a:sym typeface="Open Sans"/>
              </a:defRPr>
            </a:pPr>
            <a:r>
              <a:t>Exploring data can be tedious if you use a plotting library directly, because you will need to specify details about your data (units, dimensions, names, etc.) every time you construct a new type of plot.</a:t>
            </a:r>
          </a:p>
          <a:p>
            <a:pPr marL="177800" indent="-177800" defTabSz="825500">
              <a:buSzPct val="200000"/>
              <a:buChar char="•"/>
              <a:defRPr sz="1500">
                <a:latin typeface="Open Sans"/>
                <a:ea typeface="Open Sans"/>
                <a:cs typeface="Open Sans"/>
                <a:sym typeface="Open Sans"/>
              </a:defRPr>
            </a:pPr>
            <a:r>
              <a:t>With HoloViews, you instead annotate your data once, and then flexible plotting comes for free — HoloViews objects just display themselves, alone or in any combination.</a:t>
            </a:r>
          </a:p>
          <a:p>
            <a:pPr marL="177800" indent="-177800" defTabSz="825500">
              <a:buSzPct val="200000"/>
              <a:buChar char="•"/>
              <a:defRPr sz="1500">
                <a:latin typeface="Open Sans"/>
                <a:ea typeface="Open Sans"/>
                <a:cs typeface="Open Sans"/>
                <a:sym typeface="Open Sans"/>
              </a:defRPr>
            </a:pPr>
            <a:r>
              <a:t>It’s now easy to lay out subfigures, overlay traces, facet or animate a multidimensional dataset, sample or aggregate to reduce dimensionality, preserving the metadata each time so the results visualize themselves.</a:t>
            </a:r>
          </a:p>
        </p:txBody>
      </p:sp>
      <p:sp>
        <p:nvSpPr>
          <p:cNvPr id="955" name="HoloViews makes it simple to create beautiful interactive Bokeh or Matplotlib visualizations of complex data."/>
          <p:cNvSpPr/>
          <p:nvPr/>
        </p:nvSpPr>
        <p:spPr>
          <a:xfrm>
            <a:off x="204107" y="578439"/>
            <a:ext cx="8481786"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1600">
                <a:latin typeface="Open Sans"/>
                <a:ea typeface="Open Sans"/>
                <a:cs typeface="Open Sans"/>
                <a:sym typeface="Open Sans"/>
              </a:defRPr>
            </a:lvl1pPr>
          </a:lstStyle>
          <a:p>
            <a:pPr/>
            <a:r>
              <a:t>HoloViews makes it simple to create beautiful interactive Bokeh or Matplotlib visualizations of complex data.</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7" name="tiles = gv.WMTS(WMTSTileSource(url='https://server.arcgisonline.com/ArcGIS/rest/services/'…"/>
          <p:cNvSpPr/>
          <p:nvPr/>
        </p:nvSpPr>
        <p:spPr>
          <a:xfrm>
            <a:off x="138448" y="1971999"/>
            <a:ext cx="4565745" cy="2383156"/>
          </a:xfrm>
          <a:prstGeom prst="rect">
            <a:avLst/>
          </a:prstGeom>
          <a:gradFill>
            <a:gsLst>
              <a:gs pos="0">
                <a:srgbClr val="FFDB9B"/>
              </a:gs>
              <a:gs pos="50000">
                <a:srgbClr val="FFD58D"/>
              </a:gs>
              <a:gs pos="100000">
                <a:srgbClr val="FFD078"/>
              </a:gs>
            </a:gsLst>
            <a:lin ang="5400000"/>
          </a:gradFill>
          <a:ln w="3175">
            <a:solidFill>
              <a:srgbClr val="FFC000"/>
            </a:solidFill>
            <a:miter/>
          </a:ln>
          <a:extLst>
            <a:ext uri="{C572A759-6A51-4108-AA02-DFA0A04FC94B}">
              <ma14:wrappingTextBoxFlag xmlns:ma14="http://schemas.microsoft.com/office/mac/drawingml/2011/main" val="1"/>
            </a:ext>
          </a:extLst>
        </p:spPr>
        <p:txBody>
          <a:bodyPr wrap="none" lIns="34289" tIns="34289" rIns="34289" bIns="34289">
            <a:spAutoFit/>
          </a:bodyPr>
          <a:lstStyle/>
          <a:p>
            <a:pPr defTabSz="685800">
              <a:defRPr b="1" sz="600">
                <a:latin typeface="Courier New"/>
                <a:ea typeface="Courier New"/>
                <a:cs typeface="Courier New"/>
                <a:sym typeface="Courier New"/>
              </a:defRPr>
            </a:pPr>
            <a:r>
              <a:t>tiles = gv.WMTS(WMTSTileSource(url='https://server.arcgisonline.com/ArcGIS/rest/services/'</a:t>
            </a:r>
          </a:p>
          <a:p>
            <a:pPr defTabSz="685800">
              <a:defRPr b="1" sz="600">
                <a:latin typeface="Courier New"/>
                <a:ea typeface="Courier New"/>
                <a:cs typeface="Courier New"/>
                <a:sym typeface="Courier New"/>
              </a:defRPr>
            </a:pPr>
            <a:r>
              <a:t>                                   'World_Imagery/MapServer/tile/{Z}/{Y}/{X}.jpg'))</a:t>
            </a:r>
          </a:p>
          <a:p>
            <a:pPr defTabSz="685800">
              <a:defRPr b="1" sz="600">
                <a:latin typeface="Courier New"/>
                <a:ea typeface="Courier New"/>
                <a:cs typeface="Courier New"/>
                <a:sym typeface="Courier New"/>
              </a:defRPr>
            </a:pPr>
            <a:r>
              <a:t>tile_options = dict(width=800,height=475,xaxis=None,yaxis=None,bgcolor='black',show_grid=False)  </a:t>
            </a:r>
          </a:p>
          <a:p>
            <a:pPr defTabSz="685800">
              <a:defRPr b="1" sz="600">
                <a:latin typeface="Courier New"/>
                <a:ea typeface="Courier New"/>
                <a:cs typeface="Courier New"/>
                <a:sym typeface="Courier New"/>
              </a:defRPr>
            </a:pPr>
          </a:p>
          <a:p>
            <a:pPr defTabSz="685800">
              <a:defRPr b="1" sz="600">
                <a:latin typeface="Courier New"/>
                <a:ea typeface="Courier New"/>
                <a:cs typeface="Courier New"/>
                <a:sym typeface="Courier New"/>
              </a:defRPr>
            </a:pPr>
            <a:r>
              <a:t>passenger_counts = sorted(df.passenger_count.unique().tolist())</a:t>
            </a:r>
          </a:p>
          <a:p>
            <a:pPr defTabSz="685800">
              <a:defRPr b="1" sz="600">
                <a:latin typeface="Courier New"/>
                <a:ea typeface="Courier New"/>
                <a:cs typeface="Courier New"/>
                <a:sym typeface="Courier New"/>
              </a:defRPr>
            </a:pPr>
          </a:p>
          <a:p>
            <a:pPr defTabSz="685800">
              <a:defRPr b="1" sz="600">
                <a:latin typeface="Courier New"/>
                <a:ea typeface="Courier New"/>
                <a:cs typeface="Courier New"/>
                <a:sym typeface="Courier New"/>
              </a:defRPr>
            </a:pPr>
            <a:r>
              <a:t>class Options(hv.streams.Stream):</a:t>
            </a:r>
          </a:p>
          <a:p>
            <a:pPr defTabSz="685800">
              <a:defRPr b="1" sz="600">
                <a:latin typeface="Courier New"/>
                <a:ea typeface="Courier New"/>
                <a:cs typeface="Courier New"/>
                <a:sym typeface="Courier New"/>
              </a:defRPr>
            </a:pPr>
            <a:r>
              <a:t>    alpha       = param.Magnitude(default=0.75, doc="Alpha value for the map opacity")</a:t>
            </a:r>
          </a:p>
          <a:p>
            <a:pPr defTabSz="685800">
              <a:defRPr b="1" sz="600">
                <a:latin typeface="Courier New"/>
                <a:ea typeface="Courier New"/>
                <a:cs typeface="Courier New"/>
                <a:sym typeface="Courier New"/>
              </a:defRPr>
            </a:pPr>
            <a:r>
              <a:t>    colormap    = param.ObjectSelector(default=cm["fire"], objects=cm.values())</a:t>
            </a:r>
          </a:p>
          <a:p>
            <a:pPr defTabSz="685800">
              <a:defRPr b="1" sz="600">
                <a:latin typeface="Courier New"/>
                <a:ea typeface="Courier New"/>
                <a:cs typeface="Courier New"/>
                <a:sym typeface="Courier New"/>
              </a:defRPr>
            </a:pPr>
            <a:r>
              <a:t>    plot        = param.ObjectSelector(default="pickup",   objects=["pickup","dropoff"])</a:t>
            </a:r>
          </a:p>
          <a:p>
            <a:pPr defTabSz="685800">
              <a:defRPr b="1" sz="600">
                <a:latin typeface="Courier New"/>
                <a:ea typeface="Courier New"/>
                <a:cs typeface="Courier New"/>
                <a:sym typeface="Courier New"/>
              </a:defRPr>
            </a:pPr>
            <a:r>
              <a:t>    passengers  = param.ObjectSelector(default=1,          objects=passenger_counts)</a:t>
            </a:r>
          </a:p>
          <a:p>
            <a:pPr defTabSz="685800">
              <a:defRPr b="1" sz="600">
                <a:latin typeface="Courier New"/>
                <a:ea typeface="Courier New"/>
                <a:cs typeface="Courier New"/>
                <a:sym typeface="Courier New"/>
              </a:defRPr>
            </a:pPr>
            <a:r>
              <a:t>    </a:t>
            </a:r>
          </a:p>
          <a:p>
            <a:pPr defTabSz="685800">
              <a:defRPr b="1" sz="600">
                <a:latin typeface="Courier New"/>
                <a:ea typeface="Courier New"/>
                <a:cs typeface="Courier New"/>
                <a:sym typeface="Courier New"/>
              </a:defRPr>
            </a:pPr>
            <a:r>
              <a:t>    def make_plot(self, x_range=None, y_range=None, **kwargs):</a:t>
            </a:r>
          </a:p>
          <a:p>
            <a:pPr defTabSz="685800">
              <a:defRPr b="1" sz="600">
                <a:latin typeface="Courier New"/>
                <a:ea typeface="Courier New"/>
                <a:cs typeface="Courier New"/>
                <a:sym typeface="Courier New"/>
              </a:defRPr>
            </a:pPr>
            <a:r>
              <a:t>        map_tiles = tiles(style=dict(alpha=self.alpha), plot=tile_options) </a:t>
            </a:r>
          </a:p>
          <a:p>
            <a:pPr defTabSz="685800">
              <a:defRPr b="1" sz="600">
                <a:latin typeface="Courier New"/>
                <a:ea typeface="Courier New"/>
                <a:cs typeface="Courier New"/>
                <a:sym typeface="Courier New"/>
              </a:defRPr>
            </a:pPr>
          </a:p>
          <a:p>
            <a:pPr defTabSz="685800">
              <a:defRPr b="1" sz="600">
                <a:latin typeface="Courier New"/>
                <a:ea typeface="Courier New"/>
                <a:cs typeface="Courier New"/>
                <a:sym typeface="Courier New"/>
              </a:defRPr>
            </a:pPr>
            <a:r>
              <a:t>        df_filt = df[df.passenger_count==self.passengers]</a:t>
            </a:r>
          </a:p>
          <a:p>
            <a:pPr defTabSz="685800">
              <a:defRPr b="1" sz="600">
                <a:latin typeface="Courier New"/>
                <a:ea typeface="Courier New"/>
                <a:cs typeface="Courier New"/>
                <a:sym typeface="Courier New"/>
              </a:defRPr>
            </a:pPr>
            <a:r>
              <a:t>        points = hv.Points(gv.Dataset(df_filt, kdims=[self.plot+'_x', self.plot+'_y'], vdims=[]))</a:t>
            </a:r>
          </a:p>
          <a:p>
            <a:pPr defTabSz="685800">
              <a:defRPr b="1" sz="600">
                <a:latin typeface="Courier New"/>
                <a:ea typeface="Courier New"/>
                <a:cs typeface="Courier New"/>
                <a:sym typeface="Courier New"/>
              </a:defRPr>
            </a:pPr>
            <a:r>
              <a:t>        taxi_trips = datashade(points, width=800, height=475, x_sampling=1, y_sampling=1, </a:t>
            </a:r>
          </a:p>
          <a:p>
            <a:pPr defTabSz="685800">
              <a:defRPr b="1" sz="600">
                <a:latin typeface="Courier New"/>
                <a:ea typeface="Courier New"/>
                <a:cs typeface="Courier New"/>
                <a:sym typeface="Courier New"/>
              </a:defRPr>
            </a:pPr>
            <a:r>
              <a:t>                               cmap=self.colormap, element_type=gv.Image,</a:t>
            </a:r>
          </a:p>
          <a:p>
            <a:pPr defTabSz="685800">
              <a:defRPr b="1" sz="600">
                <a:latin typeface="Courier New"/>
                <a:ea typeface="Courier New"/>
                <a:cs typeface="Courier New"/>
                <a:sym typeface="Courier New"/>
              </a:defRPr>
            </a:pPr>
            <a:r>
              <a:t>                               dynamic=False, x_range=x_range, y_range=y_range)</a:t>
            </a:r>
          </a:p>
          <a:p>
            <a:pPr defTabSz="685800">
              <a:defRPr b="1" sz="600">
                <a:latin typeface="Courier New"/>
                <a:ea typeface="Courier New"/>
                <a:cs typeface="Courier New"/>
                <a:sym typeface="Courier New"/>
              </a:defRPr>
            </a:pPr>
            <a:r>
              <a:t>                </a:t>
            </a:r>
          </a:p>
          <a:p>
            <a:pPr defTabSz="685800">
              <a:defRPr b="1" sz="600">
                <a:latin typeface="Courier New"/>
                <a:ea typeface="Courier New"/>
                <a:cs typeface="Courier New"/>
                <a:sym typeface="Courier New"/>
              </a:defRPr>
            </a:pPr>
            <a:r>
              <a:t>        return map_tiles * taxi_trips</a:t>
            </a:r>
          </a:p>
          <a:p>
            <a:pPr defTabSz="685800">
              <a:defRPr b="1" sz="600">
                <a:latin typeface="Courier New"/>
                <a:ea typeface="Courier New"/>
                <a:cs typeface="Courier New"/>
                <a:sym typeface="Courier New"/>
              </a:defRPr>
            </a:pPr>
          </a:p>
          <a:p>
            <a:pPr defTabSz="685800">
              <a:defRPr b="1" sz="600">
                <a:latin typeface="Courier New"/>
                <a:ea typeface="Courier New"/>
                <a:cs typeface="Courier New"/>
                <a:sym typeface="Courier New"/>
              </a:defRPr>
            </a:pPr>
            <a:r>
              <a:t>selector = Options(name="")</a:t>
            </a:r>
          </a:p>
          <a:p>
            <a:pPr defTabSz="685800">
              <a:defRPr b="1" sz="600">
                <a:latin typeface="Courier New"/>
                <a:ea typeface="Courier New"/>
                <a:cs typeface="Courier New"/>
                <a:sym typeface="Courier New"/>
              </a:defRPr>
            </a:pPr>
            <a:r>
              <a:t>paramnb.Widgets(selector, callback=selector.update)</a:t>
            </a:r>
          </a:p>
          <a:p>
            <a:pPr defTabSz="685800">
              <a:defRPr b="1" sz="600">
                <a:latin typeface="Courier New"/>
                <a:ea typeface="Courier New"/>
                <a:cs typeface="Courier New"/>
                <a:sym typeface="Courier New"/>
              </a:defRPr>
            </a:pPr>
            <a:r>
              <a:t>hv.DynamicMap(selector.make_plot, kdims=[], streams=[selector, RangeXY()])</a:t>
            </a:r>
          </a:p>
        </p:txBody>
      </p:sp>
      <p:pic>
        <p:nvPicPr>
          <p:cNvPr id="958" name="pasted-image.tiff" descr="pasted-image.tiff"/>
          <p:cNvPicPr>
            <a:picLocks noChangeAspect="1"/>
          </p:cNvPicPr>
          <p:nvPr/>
        </p:nvPicPr>
        <p:blipFill>
          <a:blip r:embed="rId2">
            <a:extLst/>
          </a:blip>
          <a:stretch>
            <a:fillRect/>
          </a:stretch>
        </p:blipFill>
        <p:spPr>
          <a:xfrm>
            <a:off x="3402435" y="102398"/>
            <a:ext cx="5734781" cy="4583902"/>
          </a:xfrm>
          <a:prstGeom prst="rect">
            <a:avLst/>
          </a:prstGeom>
          <a:ln w="12700">
            <a:miter lim="400000"/>
          </a:ln>
        </p:spPr>
      </p:pic>
      <p:sp>
        <p:nvSpPr>
          <p:cNvPr id="959" name="Data Widgets and…"/>
          <p:cNvSpPr/>
          <p:nvPr/>
        </p:nvSpPr>
        <p:spPr>
          <a:xfrm>
            <a:off x="188687" y="547974"/>
            <a:ext cx="2185115" cy="8686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defTabSz="685800">
              <a:defRPr b="1">
                <a:latin typeface="Trebuchet MS"/>
                <a:ea typeface="Trebuchet MS"/>
                <a:cs typeface="Trebuchet MS"/>
                <a:sym typeface="Trebuchet MS"/>
              </a:defRPr>
            </a:pPr>
            <a:r>
              <a:t>Data Widgets and</a:t>
            </a:r>
          </a:p>
          <a:p>
            <a:pPr defTabSz="685800">
              <a:defRPr b="1">
                <a:latin typeface="Trebuchet MS"/>
                <a:ea typeface="Trebuchet MS"/>
                <a:cs typeface="Trebuchet MS"/>
                <a:sym typeface="Trebuchet MS"/>
              </a:defRPr>
            </a:pPr>
            <a:r>
              <a:t>Applications from</a:t>
            </a:r>
          </a:p>
          <a:p>
            <a:pPr defTabSz="685800">
              <a:defRPr b="1">
                <a:latin typeface="Trebuchet MS"/>
                <a:ea typeface="Trebuchet MS"/>
                <a:cs typeface="Trebuchet MS"/>
                <a:sym typeface="Trebuchet MS"/>
              </a:defRPr>
            </a:pPr>
            <a:r>
              <a:t>Jupyter Notebooks!</a:t>
            </a:r>
          </a:p>
        </p:txBody>
      </p:sp>
      <p:sp>
        <p:nvSpPr>
          <p:cNvPr id="960" name="https://anaconda.org/jbednar/nyc_taxi-paramnb/notebook"/>
          <p:cNvSpPr/>
          <p:nvPr/>
        </p:nvSpPr>
        <p:spPr>
          <a:xfrm>
            <a:off x="62294" y="-29528"/>
            <a:ext cx="4204267" cy="24638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685800">
              <a:defRPr sz="1200" u="sng">
                <a:solidFill>
                  <a:srgbClr val="0563C1"/>
                </a:solidFill>
                <a:uFill>
                  <a:solidFill>
                    <a:srgbClr val="0563C1"/>
                  </a:solidFill>
                </a:uFill>
                <a:latin typeface="Trebuchet MS"/>
                <a:ea typeface="Trebuchet MS"/>
                <a:cs typeface="Trebuchet MS"/>
                <a:sym typeface="Trebuchet MS"/>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https://anaconda.org/jbednar/nyc_taxi-paramnb/notebook</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2"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3" name="Scaling Up and Out with Numba and Dask"/>
          <p:cNvSpPr/>
          <p:nvPr>
            <p:ph type="body" idx="1"/>
          </p:nvPr>
        </p:nvSpPr>
        <p:spPr>
          <a:xfrm>
            <a:off x="371740" y="945460"/>
            <a:ext cx="8513620" cy="3233540"/>
          </a:xfrm>
          <a:prstGeom prst="rect">
            <a:avLst/>
          </a:prstGeom>
        </p:spPr>
        <p:txBody>
          <a:bodyPr/>
          <a:lstStyle>
            <a:lvl1pPr>
              <a:spcBef>
                <a:spcPts val="1100"/>
              </a:spcBef>
              <a:defRPr b="1" sz="4800"/>
            </a:lvl1pPr>
          </a:lstStyle>
          <a:p>
            <a:pPr/>
            <a:r>
              <a:t>Scaling Up and Out with Numba and Dask</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5" name="Scale Up vs Scale Out"/>
          <p:cNvSpPr/>
          <p:nvPr>
            <p:ph type="title"/>
          </p:nvPr>
        </p:nvSpPr>
        <p:spPr>
          <a:xfrm>
            <a:off x="76198" y="-132977"/>
            <a:ext cx="7247968" cy="1116107"/>
          </a:xfrm>
          <a:prstGeom prst="rect">
            <a:avLst/>
          </a:prstGeom>
        </p:spPr>
        <p:txBody>
          <a:bodyPr/>
          <a:lstStyle/>
          <a:p>
            <a:pPr/>
            <a:r>
              <a:t>Scale Up vs Scale Out</a:t>
            </a:r>
          </a:p>
        </p:txBody>
      </p:sp>
      <p:sp>
        <p:nvSpPr>
          <p:cNvPr id="966" name="Big Memory &amp;…"/>
          <p:cNvSpPr/>
          <p:nvPr/>
        </p:nvSpPr>
        <p:spPr>
          <a:xfrm>
            <a:off x="2761096" y="1109026"/>
            <a:ext cx="1319395" cy="69522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400">
                <a:latin typeface="Arial"/>
                <a:ea typeface="Arial"/>
                <a:cs typeface="Arial"/>
                <a:sym typeface="Arial"/>
              </a:defRPr>
            </a:pPr>
            <a:r>
              <a:t>Big Memory &amp; </a:t>
            </a:r>
          </a:p>
          <a:p>
            <a:pPr>
              <a:defRPr sz="1400">
                <a:latin typeface="Arial"/>
                <a:ea typeface="Arial"/>
                <a:cs typeface="Arial"/>
                <a:sym typeface="Arial"/>
              </a:defRPr>
            </a:pPr>
            <a:r>
              <a:t>Many Cores</a:t>
            </a:r>
          </a:p>
          <a:p>
            <a:pPr>
              <a:defRPr sz="1400">
                <a:latin typeface="Arial"/>
                <a:ea typeface="Arial"/>
                <a:cs typeface="Arial"/>
                <a:sym typeface="Arial"/>
              </a:defRPr>
            </a:pPr>
            <a:r>
              <a:t>/ GPU Box</a:t>
            </a:r>
          </a:p>
        </p:txBody>
      </p:sp>
      <p:sp>
        <p:nvSpPr>
          <p:cNvPr id="967" name="Best of Both…"/>
          <p:cNvSpPr/>
          <p:nvPr/>
        </p:nvSpPr>
        <p:spPr>
          <a:xfrm>
            <a:off x="6237251" y="1076206"/>
            <a:ext cx="1695538" cy="4920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t>Best of Both</a:t>
            </a:r>
          </a:p>
          <a:p>
            <a:pPr>
              <a:defRPr sz="1400">
                <a:latin typeface="Arial"/>
                <a:ea typeface="Arial"/>
                <a:cs typeface="Arial"/>
                <a:sym typeface="Arial"/>
              </a:defRPr>
            </a:pPr>
            <a:r>
              <a:t>(e.g. GPU Cluster)</a:t>
            </a:r>
          </a:p>
        </p:txBody>
      </p:sp>
      <p:sp>
        <p:nvSpPr>
          <p:cNvPr id="968" name="Many commodity nodes in a cluster"/>
          <p:cNvSpPr/>
          <p:nvPr/>
        </p:nvSpPr>
        <p:spPr>
          <a:xfrm>
            <a:off x="6237251" y="3241957"/>
            <a:ext cx="1695538" cy="4920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latin typeface="Arial"/>
                <a:ea typeface="Arial"/>
                <a:cs typeface="Arial"/>
                <a:sym typeface="Arial"/>
              </a:defRPr>
            </a:lvl1pPr>
          </a:lstStyle>
          <a:p>
            <a:pPr/>
            <a:r>
              <a:t>Many commodity nodes in a cluster</a:t>
            </a:r>
          </a:p>
        </p:txBody>
      </p:sp>
      <p:pic>
        <p:nvPicPr>
          <p:cNvPr id="969" name="image12.png" descr="image12.png"/>
          <p:cNvPicPr>
            <a:picLocks noChangeAspect="1"/>
          </p:cNvPicPr>
          <p:nvPr/>
        </p:nvPicPr>
        <p:blipFill>
          <a:blip r:embed="rId2">
            <a:extLst/>
          </a:blip>
          <a:srcRect l="72733" t="19915" r="19898" b="52537"/>
          <a:stretch>
            <a:fillRect/>
          </a:stretch>
        </p:blipFill>
        <p:spPr>
          <a:xfrm>
            <a:off x="1036256" y="2344516"/>
            <a:ext cx="613461" cy="844953"/>
          </a:xfrm>
          <a:prstGeom prst="rect">
            <a:avLst/>
          </a:prstGeom>
          <a:ln w="12700">
            <a:miter lim="400000"/>
          </a:ln>
        </p:spPr>
      </p:pic>
      <p:sp>
        <p:nvSpPr>
          <p:cNvPr id="970" name="Line"/>
          <p:cNvSpPr/>
          <p:nvPr/>
        </p:nvSpPr>
        <p:spPr>
          <a:xfrm flipV="1">
            <a:off x="2531338" y="955930"/>
            <a:ext cx="3" cy="2901578"/>
          </a:xfrm>
          <a:prstGeom prst="line">
            <a:avLst/>
          </a:prstGeom>
          <a:ln w="38100">
            <a:solidFill>
              <a:schemeClr val="accent2"/>
            </a:solidFill>
            <a:tailEnd type="triangle"/>
          </a:ln>
        </p:spPr>
        <p:txBody>
          <a:bodyPr lIns="45718" tIns="45718" rIns="45718" bIns="45718"/>
          <a:lstStyle/>
          <a:p>
            <a:pPr>
              <a:defRPr>
                <a:latin typeface="+mn-lt"/>
                <a:ea typeface="+mn-ea"/>
                <a:cs typeface="+mn-cs"/>
                <a:sym typeface="Calibri"/>
              </a:defRPr>
            </a:pPr>
          </a:p>
        </p:txBody>
      </p:sp>
      <p:sp>
        <p:nvSpPr>
          <p:cNvPr id="971" name="Scale Up…"/>
          <p:cNvSpPr/>
          <p:nvPr/>
        </p:nvSpPr>
        <p:spPr>
          <a:xfrm rot="16200000">
            <a:off x="1380856" y="2189351"/>
            <a:ext cx="1641496" cy="6173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a:latin typeface="Arial"/>
                <a:ea typeface="Arial"/>
                <a:cs typeface="Arial"/>
                <a:sym typeface="Arial"/>
              </a:defRPr>
            </a:pPr>
            <a:r>
              <a:t>Scale Up</a:t>
            </a:r>
          </a:p>
          <a:p>
            <a:pPr algn="ctr">
              <a:defRPr>
                <a:latin typeface="Arial"/>
                <a:ea typeface="Arial"/>
                <a:cs typeface="Arial"/>
                <a:sym typeface="Arial"/>
              </a:defRPr>
            </a:pPr>
            <a:r>
              <a:t>(Bigger Nodes)</a:t>
            </a:r>
          </a:p>
        </p:txBody>
      </p:sp>
      <p:pic>
        <p:nvPicPr>
          <p:cNvPr id="972" name="image12.png" descr="image12.png"/>
          <p:cNvPicPr>
            <a:picLocks noChangeAspect="1"/>
          </p:cNvPicPr>
          <p:nvPr/>
        </p:nvPicPr>
        <p:blipFill>
          <a:blip r:embed="rId2">
            <a:extLst/>
          </a:blip>
          <a:srcRect l="61837" t="28136" r="34547" b="57147"/>
          <a:stretch>
            <a:fillRect/>
          </a:stretch>
        </p:blipFill>
        <p:spPr>
          <a:xfrm>
            <a:off x="1192514" y="3496197"/>
            <a:ext cx="300945" cy="451415"/>
          </a:xfrm>
          <a:prstGeom prst="rect">
            <a:avLst/>
          </a:prstGeom>
          <a:ln w="12700">
            <a:miter lim="400000"/>
          </a:ln>
        </p:spPr>
      </p:pic>
      <p:pic>
        <p:nvPicPr>
          <p:cNvPr id="973" name="image12.png" descr="image12.png"/>
          <p:cNvPicPr>
            <a:picLocks noChangeAspect="1"/>
          </p:cNvPicPr>
          <p:nvPr/>
        </p:nvPicPr>
        <p:blipFill>
          <a:blip r:embed="rId2">
            <a:extLst/>
          </a:blip>
          <a:srcRect l="86796" t="13224" r="3469" b="53418"/>
          <a:stretch>
            <a:fillRect/>
          </a:stretch>
        </p:blipFill>
        <p:spPr>
          <a:xfrm>
            <a:off x="937871" y="1014609"/>
            <a:ext cx="810230" cy="1023179"/>
          </a:xfrm>
          <a:prstGeom prst="rect">
            <a:avLst/>
          </a:prstGeom>
          <a:ln w="12700">
            <a:miter lim="400000"/>
          </a:ln>
        </p:spPr>
      </p:pic>
      <p:sp>
        <p:nvSpPr>
          <p:cNvPr id="974" name="Line"/>
          <p:cNvSpPr/>
          <p:nvPr/>
        </p:nvSpPr>
        <p:spPr>
          <a:xfrm flipH="1" flipV="1">
            <a:off x="1342984" y="2063030"/>
            <a:ext cx="4" cy="256245"/>
          </a:xfrm>
          <a:prstGeom prst="line">
            <a:avLst/>
          </a:prstGeom>
          <a:ln w="38100">
            <a:solidFill>
              <a:schemeClr val="accent2"/>
            </a:solidFill>
            <a:tailEnd type="triangle"/>
          </a:ln>
        </p:spPr>
        <p:txBody>
          <a:bodyPr lIns="45718" tIns="45718" rIns="45718" bIns="45718"/>
          <a:lstStyle/>
          <a:p>
            <a:pPr>
              <a:defRPr>
                <a:latin typeface="+mn-lt"/>
                <a:ea typeface="+mn-ea"/>
                <a:cs typeface="+mn-cs"/>
                <a:sym typeface="Calibri"/>
              </a:defRPr>
            </a:pPr>
          </a:p>
        </p:txBody>
      </p:sp>
      <p:sp>
        <p:nvSpPr>
          <p:cNvPr id="975" name="Line"/>
          <p:cNvSpPr/>
          <p:nvPr/>
        </p:nvSpPr>
        <p:spPr>
          <a:xfrm flipH="1" flipV="1">
            <a:off x="1342984" y="3214711"/>
            <a:ext cx="4" cy="256245"/>
          </a:xfrm>
          <a:prstGeom prst="line">
            <a:avLst/>
          </a:prstGeom>
          <a:ln w="38100">
            <a:solidFill>
              <a:schemeClr val="accent2"/>
            </a:solidFill>
            <a:tailEnd type="triangle"/>
          </a:ln>
        </p:spPr>
        <p:txBody>
          <a:bodyPr lIns="45718" tIns="45718" rIns="45718" bIns="45718"/>
          <a:lstStyle/>
          <a:p>
            <a:pPr>
              <a:defRPr>
                <a:latin typeface="+mn-lt"/>
                <a:ea typeface="+mn-ea"/>
                <a:cs typeface="+mn-cs"/>
                <a:sym typeface="Calibri"/>
              </a:defRPr>
            </a:pPr>
          </a:p>
        </p:txBody>
      </p:sp>
      <p:grpSp>
        <p:nvGrpSpPr>
          <p:cNvPr id="983" name="Group"/>
          <p:cNvGrpSpPr/>
          <p:nvPr/>
        </p:nvGrpSpPr>
        <p:grpSpPr>
          <a:xfrm>
            <a:off x="2539254" y="3843605"/>
            <a:ext cx="5382244" cy="763749"/>
            <a:chOff x="-1" y="0"/>
            <a:chExt cx="5382243" cy="763747"/>
          </a:xfrm>
        </p:grpSpPr>
        <p:pic>
          <p:nvPicPr>
            <p:cNvPr id="976" name="image12.png" descr="image12.png"/>
            <p:cNvPicPr>
              <a:picLocks noChangeAspect="1"/>
            </p:cNvPicPr>
            <p:nvPr/>
          </p:nvPicPr>
          <p:blipFill>
            <a:blip r:embed="rId2">
              <a:extLst/>
            </a:blip>
            <a:srcRect l="71469" t="51033" r="18751" b="29385"/>
            <a:stretch>
              <a:fillRect/>
            </a:stretch>
          </p:blipFill>
          <p:spPr>
            <a:xfrm>
              <a:off x="2762270" y="104002"/>
              <a:ext cx="894218" cy="659744"/>
            </a:xfrm>
            <a:prstGeom prst="rect">
              <a:avLst/>
            </a:prstGeom>
            <a:ln w="12700" cap="flat">
              <a:noFill/>
              <a:miter lim="400000"/>
            </a:ln>
            <a:effectLst/>
          </p:spPr>
        </p:pic>
        <p:pic>
          <p:nvPicPr>
            <p:cNvPr id="977" name="image12.png" descr="image12.png"/>
            <p:cNvPicPr>
              <a:picLocks noChangeAspect="1"/>
            </p:cNvPicPr>
            <p:nvPr/>
          </p:nvPicPr>
          <p:blipFill>
            <a:blip r:embed="rId2">
              <a:extLst/>
            </a:blip>
            <a:srcRect l="85017" t="50690" r="805" b="30415"/>
            <a:stretch>
              <a:fillRect/>
            </a:stretch>
          </p:blipFill>
          <p:spPr>
            <a:xfrm>
              <a:off x="4012336" y="92428"/>
              <a:ext cx="1296367" cy="636611"/>
            </a:xfrm>
            <a:prstGeom prst="rect">
              <a:avLst/>
            </a:prstGeom>
            <a:ln w="12700" cap="flat">
              <a:noFill/>
              <a:miter lim="400000"/>
            </a:ln>
            <a:effectLst/>
          </p:spPr>
        </p:pic>
        <p:sp>
          <p:nvSpPr>
            <p:cNvPr id="978" name="Scale Out…"/>
            <p:cNvSpPr/>
            <p:nvPr/>
          </p:nvSpPr>
          <p:spPr>
            <a:xfrm>
              <a:off x="268731" y="38626"/>
              <a:ext cx="1501524" cy="617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a:latin typeface="Arial"/>
                  <a:ea typeface="Arial"/>
                  <a:cs typeface="Arial"/>
                  <a:sym typeface="Arial"/>
                </a:defRPr>
              </a:pPr>
              <a:r>
                <a:t>Scale Out</a:t>
              </a:r>
            </a:p>
            <a:p>
              <a:pPr algn="ctr">
                <a:defRPr>
                  <a:latin typeface="Arial"/>
                  <a:ea typeface="Arial"/>
                  <a:cs typeface="Arial"/>
                  <a:sym typeface="Arial"/>
                </a:defRPr>
              </a:pPr>
              <a:r>
                <a:t>(More Nodes)</a:t>
              </a:r>
            </a:p>
          </p:txBody>
        </p:sp>
        <p:pic>
          <p:nvPicPr>
            <p:cNvPr id="979" name="image12.png" descr="image12.png"/>
            <p:cNvPicPr>
              <a:picLocks noChangeAspect="1"/>
            </p:cNvPicPr>
            <p:nvPr/>
          </p:nvPicPr>
          <p:blipFill>
            <a:blip r:embed="rId2">
              <a:extLst/>
            </a:blip>
            <a:srcRect l="61238" t="48313" r="33019" b="29385"/>
            <a:stretch>
              <a:fillRect/>
            </a:stretch>
          </p:blipFill>
          <p:spPr>
            <a:xfrm>
              <a:off x="1837861" y="12362"/>
              <a:ext cx="525084" cy="751385"/>
            </a:xfrm>
            <a:prstGeom prst="rect">
              <a:avLst/>
            </a:prstGeom>
            <a:ln w="12700" cap="flat">
              <a:noFill/>
              <a:miter lim="400000"/>
            </a:ln>
            <a:effectLst/>
          </p:spPr>
        </p:pic>
        <p:sp>
          <p:nvSpPr>
            <p:cNvPr id="980" name="Line"/>
            <p:cNvSpPr/>
            <p:nvPr/>
          </p:nvSpPr>
          <p:spPr>
            <a:xfrm>
              <a:off x="-2" y="-1"/>
              <a:ext cx="5382244" cy="1"/>
            </a:xfrm>
            <a:prstGeom prst="line">
              <a:avLst/>
            </a:prstGeom>
            <a:noFill/>
            <a:ln w="38100" cap="flat">
              <a:solidFill>
                <a:schemeClr val="accent2"/>
              </a:solidFill>
              <a:prstDash val="solid"/>
              <a:round/>
              <a:tailEnd type="triangle" w="med" len="med"/>
            </a:ln>
            <a:effectLst/>
          </p:spPr>
          <p:txBody>
            <a:bodyPr wrap="square" lIns="45718" tIns="45718" rIns="45718" bIns="45718" numCol="1" anchor="t">
              <a:noAutofit/>
            </a:bodyPr>
            <a:lstStyle/>
            <a:p>
              <a:pPr>
                <a:defRPr>
                  <a:latin typeface="+mn-lt"/>
                  <a:ea typeface="+mn-ea"/>
                  <a:cs typeface="+mn-cs"/>
                  <a:sym typeface="Calibri"/>
                </a:defRPr>
              </a:pPr>
            </a:p>
          </p:txBody>
        </p:sp>
        <p:sp>
          <p:nvSpPr>
            <p:cNvPr id="981" name="Line"/>
            <p:cNvSpPr/>
            <p:nvPr/>
          </p:nvSpPr>
          <p:spPr>
            <a:xfrm flipV="1">
              <a:off x="2404453" y="381793"/>
              <a:ext cx="240369" cy="12524"/>
            </a:xfrm>
            <a:prstGeom prst="line">
              <a:avLst/>
            </a:prstGeom>
            <a:noFill/>
            <a:ln w="38100" cap="flat">
              <a:solidFill>
                <a:schemeClr val="accent2"/>
              </a:solidFill>
              <a:prstDash val="solid"/>
              <a:round/>
              <a:tailEnd type="triangle" w="med" len="med"/>
            </a:ln>
            <a:effectLst/>
          </p:spPr>
          <p:txBody>
            <a:bodyPr wrap="square" lIns="45718" tIns="45718" rIns="45718" bIns="45718" numCol="1" anchor="t">
              <a:noAutofit/>
            </a:bodyPr>
            <a:lstStyle/>
            <a:p>
              <a:pPr>
                <a:defRPr>
                  <a:latin typeface="+mn-lt"/>
                  <a:ea typeface="+mn-ea"/>
                  <a:cs typeface="+mn-cs"/>
                  <a:sym typeface="Calibri"/>
                </a:defRPr>
              </a:pPr>
            </a:p>
          </p:txBody>
        </p:sp>
        <p:sp>
          <p:nvSpPr>
            <p:cNvPr id="982" name="Line"/>
            <p:cNvSpPr/>
            <p:nvPr/>
          </p:nvSpPr>
          <p:spPr>
            <a:xfrm flipV="1">
              <a:off x="3697995" y="381793"/>
              <a:ext cx="240369" cy="12524"/>
            </a:xfrm>
            <a:prstGeom prst="line">
              <a:avLst/>
            </a:prstGeom>
            <a:noFill/>
            <a:ln w="38100" cap="flat">
              <a:solidFill>
                <a:schemeClr val="accent2"/>
              </a:solidFill>
              <a:prstDash val="solid"/>
              <a:round/>
              <a:tailEnd type="triangle" w="med" len="med"/>
            </a:ln>
            <a:effectLst/>
          </p:spPr>
          <p:txBody>
            <a:bodyPr wrap="square" lIns="45718" tIns="45718" rIns="45718" bIns="45718" numCol="1" anchor="t">
              <a:noAutofit/>
            </a:bodyPr>
            <a:lstStyle/>
            <a:p>
              <a:pPr>
                <a:defRPr>
                  <a:latin typeface="+mn-lt"/>
                  <a:ea typeface="+mn-ea"/>
                  <a:cs typeface="+mn-cs"/>
                  <a:sym typeface="Calibri"/>
                </a:defRPr>
              </a:pPr>
            </a:p>
          </p:txBody>
        </p:sp>
      </p:grpSp>
      <p:sp>
        <p:nvSpPr>
          <p:cNvPr id="984" name="Numba"/>
          <p:cNvSpPr/>
          <p:nvPr/>
        </p:nvSpPr>
        <p:spPr>
          <a:xfrm>
            <a:off x="3314389" y="1927574"/>
            <a:ext cx="108923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mn-lt"/>
                <a:ea typeface="+mn-ea"/>
                <a:cs typeface="+mn-cs"/>
                <a:sym typeface="Calibri"/>
              </a:defRPr>
            </a:lvl1pPr>
          </a:lstStyle>
          <a:p>
            <a:pPr/>
            <a:r>
              <a:t>Numba</a:t>
            </a:r>
          </a:p>
        </p:txBody>
      </p:sp>
      <p:sp>
        <p:nvSpPr>
          <p:cNvPr id="985" name="Dask"/>
          <p:cNvSpPr/>
          <p:nvPr/>
        </p:nvSpPr>
        <p:spPr>
          <a:xfrm>
            <a:off x="4850065" y="2872019"/>
            <a:ext cx="760620"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mn-lt"/>
                <a:ea typeface="+mn-ea"/>
                <a:cs typeface="+mn-cs"/>
                <a:sym typeface="Calibri"/>
              </a:defRPr>
            </a:lvl1pPr>
          </a:lstStyle>
          <a:p>
            <a:pPr/>
            <a:r>
              <a:t>Dask</a:t>
            </a:r>
          </a:p>
        </p:txBody>
      </p:sp>
      <p:sp>
        <p:nvSpPr>
          <p:cNvPr id="986" name="Blaze"/>
          <p:cNvSpPr/>
          <p:nvPr/>
        </p:nvSpPr>
        <p:spPr>
          <a:xfrm>
            <a:off x="7858393" y="601259"/>
            <a:ext cx="874027"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mn-lt"/>
                <a:ea typeface="+mn-ea"/>
                <a:cs typeface="+mn-cs"/>
                <a:sym typeface="Calibri"/>
              </a:defRPr>
            </a:lvl1pPr>
          </a:lstStyle>
          <a:p>
            <a:pPr/>
            <a:r>
              <a:t>Blaze</a:t>
            </a:r>
          </a:p>
        </p:txBody>
      </p:sp>
      <p:pic>
        <p:nvPicPr>
          <p:cNvPr id="987" name="pasted-image.tiff" descr="pasted-image.tiff"/>
          <p:cNvPicPr>
            <a:picLocks noChangeAspect="1"/>
          </p:cNvPicPr>
          <p:nvPr/>
        </p:nvPicPr>
        <p:blipFill>
          <a:blip r:embed="rId3">
            <a:extLst/>
          </a:blip>
          <a:stretch>
            <a:fillRect/>
          </a:stretch>
        </p:blipFill>
        <p:spPr>
          <a:xfrm>
            <a:off x="2670400" y="2017744"/>
            <a:ext cx="565002" cy="565002"/>
          </a:xfrm>
          <a:prstGeom prst="rect">
            <a:avLst/>
          </a:prstGeom>
          <a:ln w="12700">
            <a:miter lim="400000"/>
          </a:ln>
        </p:spPr>
      </p:pic>
      <p:pic>
        <p:nvPicPr>
          <p:cNvPr id="988" name="pasted-image.tiff" descr="pasted-image.tiff"/>
          <p:cNvPicPr>
            <a:picLocks noChangeAspect="1"/>
          </p:cNvPicPr>
          <p:nvPr/>
        </p:nvPicPr>
        <p:blipFill>
          <a:blip r:embed="rId4">
            <a:extLst/>
          </a:blip>
          <a:stretch>
            <a:fillRect/>
          </a:stretch>
        </p:blipFill>
        <p:spPr>
          <a:xfrm>
            <a:off x="4299919" y="2772011"/>
            <a:ext cx="705942" cy="73028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0"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1" name="Scaling Up! Optimized Python with JIT compilation from Numba"/>
          <p:cNvSpPr/>
          <p:nvPr>
            <p:ph type="body" idx="1"/>
          </p:nvPr>
        </p:nvSpPr>
        <p:spPr>
          <a:xfrm>
            <a:off x="329011" y="936915"/>
            <a:ext cx="8513620" cy="3233539"/>
          </a:xfrm>
          <a:prstGeom prst="rect">
            <a:avLst/>
          </a:prstGeom>
        </p:spPr>
        <p:txBody>
          <a:bodyPr/>
          <a:lstStyle>
            <a:lvl1pPr>
              <a:spcBef>
                <a:spcPts val="1100"/>
              </a:spcBef>
              <a:defRPr b="1" sz="4800"/>
            </a:lvl1pPr>
          </a:lstStyle>
          <a:p>
            <a:pPr/>
            <a:r>
              <a:t>Scaling Up! Optimized Python with JIT compilation from Numba</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3" name="Numba"/>
          <p:cNvSpPr/>
          <p:nvPr>
            <p:ph type="title"/>
          </p:nvPr>
        </p:nvSpPr>
        <p:spPr>
          <a:prstGeom prst="rect">
            <a:avLst/>
          </a:prstGeom>
        </p:spPr>
        <p:txBody>
          <a:bodyPr/>
          <a:lstStyle/>
          <a:p>
            <a:pPr/>
            <a:r>
              <a:t>Numba</a:t>
            </a:r>
          </a:p>
        </p:txBody>
      </p:sp>
      <p:pic>
        <p:nvPicPr>
          <p:cNvPr id="994" name="pasted-image.tiff" descr="pasted-image.tiff"/>
          <p:cNvPicPr>
            <a:picLocks noChangeAspect="1"/>
          </p:cNvPicPr>
          <p:nvPr/>
        </p:nvPicPr>
        <p:blipFill>
          <a:blip r:embed="rId2">
            <a:extLst/>
          </a:blip>
          <a:stretch>
            <a:fillRect/>
          </a:stretch>
        </p:blipFill>
        <p:spPr>
          <a:xfrm>
            <a:off x="790800" y="1652228"/>
            <a:ext cx="1585045" cy="1585045"/>
          </a:xfrm>
          <a:prstGeom prst="rect">
            <a:avLst/>
          </a:prstGeom>
          <a:ln w="12700">
            <a:miter lim="400000"/>
          </a:ln>
        </p:spPr>
      </p:pic>
      <p:sp>
        <p:nvSpPr>
          <p:cNvPr id="995" name="Started in 2012…"/>
          <p:cNvSpPr/>
          <p:nvPr/>
        </p:nvSpPr>
        <p:spPr>
          <a:xfrm>
            <a:off x="2684706" y="1421130"/>
            <a:ext cx="4487276" cy="2047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marL="228600" indent="-228600">
              <a:buSzPct val="100000"/>
              <a:buChar char="•"/>
            </a:pPr>
            <a:r>
              <a:t>Started in 2012 </a:t>
            </a:r>
          </a:p>
          <a:p>
            <a:pPr lvl="1" marL="228600" indent="-228600">
              <a:buSzPct val="100000"/>
              <a:buChar char="•"/>
            </a:pPr>
            <a:r>
              <a:t>Release 31 (0.31) in February</a:t>
            </a:r>
          </a:p>
          <a:p>
            <a:pPr lvl="1" marL="228600" indent="-228600">
              <a:buSzPct val="100000"/>
              <a:buChar char="•"/>
            </a:pPr>
            <a:r>
              <a:t>Version 1.0 coming in 2017</a:t>
            </a:r>
          </a:p>
          <a:p>
            <a:pPr lvl="1" marL="228600" indent="-228600">
              <a:buSzPct val="100000"/>
              <a:buChar char="•"/>
            </a:pPr>
            <a:r>
              <a:t>Particularly suited to Numeric computing</a:t>
            </a:r>
          </a:p>
          <a:p>
            <a:pPr lvl="1" marL="228600" indent="-228600">
              <a:buSzPct val="100000"/>
              <a:buChar char="•"/>
            </a:pPr>
            <a:r>
              <a:t>Lots of features!</a:t>
            </a:r>
          </a:p>
          <a:p>
            <a:pPr lvl="1" marL="228600" indent="-228600">
              <a:buSzPct val="100000"/>
              <a:buChar char="•"/>
            </a:pPr>
            <a:r>
              <a:t>Ahead of Time Compilation</a:t>
            </a:r>
          </a:p>
          <a:p>
            <a:pPr lvl="1" marL="228600" indent="-228600">
              <a:buSzPct val="100000"/>
              <a:buChar char="•"/>
            </a:pPr>
            <a:r>
              <a:t>Wide community adoption and use</a:t>
            </a:r>
          </a:p>
        </p:txBody>
      </p:sp>
      <p:grpSp>
        <p:nvGrpSpPr>
          <p:cNvPr id="998" name="Group"/>
          <p:cNvGrpSpPr/>
          <p:nvPr/>
        </p:nvGrpSpPr>
        <p:grpSpPr>
          <a:xfrm>
            <a:off x="5101729" y="4096870"/>
            <a:ext cx="3683876" cy="391285"/>
            <a:chOff x="0" y="0"/>
            <a:chExt cx="3683874" cy="391283"/>
          </a:xfrm>
        </p:grpSpPr>
        <p:sp>
          <p:nvSpPr>
            <p:cNvPr id="996" name="Rectangle"/>
            <p:cNvSpPr/>
            <p:nvPr/>
          </p:nvSpPr>
          <p:spPr>
            <a:xfrm>
              <a:off x="-1" y="0"/>
              <a:ext cx="3683876" cy="391284"/>
            </a:xfrm>
            <a:prstGeom prst="rect">
              <a:avLst/>
            </a:prstGeom>
            <a:solidFill>
              <a:srgbClr val="FCE100"/>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defRPr b="1">
                  <a:solidFill>
                    <a:srgbClr val="535353"/>
                  </a:solidFill>
                  <a:latin typeface="Courier"/>
                  <a:ea typeface="Courier"/>
                  <a:cs typeface="Courier"/>
                  <a:sym typeface="Courier"/>
                </a:defRPr>
              </a:pPr>
            </a:p>
          </p:txBody>
        </p:sp>
        <p:sp>
          <p:nvSpPr>
            <p:cNvPr id="997" name="conda install numba"/>
            <p:cNvSpPr/>
            <p:nvPr/>
          </p:nvSpPr>
          <p:spPr>
            <a:xfrm>
              <a:off x="-1" y="0"/>
              <a:ext cx="3683876" cy="34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b="1">
                  <a:solidFill>
                    <a:srgbClr val="535353"/>
                  </a:solidFill>
                  <a:latin typeface="Courier"/>
                  <a:ea typeface="Courier"/>
                  <a:cs typeface="Courier"/>
                  <a:sym typeface="Courier"/>
                </a:defRPr>
              </a:lvl1pPr>
            </a:lstStyle>
            <a:p>
              <a:pPr/>
              <a:r>
                <a:t>conda install numba</a:t>
              </a:r>
            </a:p>
          </p:txBody>
        </p:sp>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0" name="Examples.png" descr="Examples.png"/>
          <p:cNvPicPr>
            <a:picLocks noChangeAspect="1"/>
          </p:cNvPicPr>
          <p:nvPr/>
        </p:nvPicPr>
        <p:blipFill>
          <a:blip r:embed="rId3">
            <a:extLst/>
          </a:blip>
          <a:stretch>
            <a:fillRect/>
          </a:stretch>
        </p:blipFill>
        <p:spPr>
          <a:xfrm>
            <a:off x="1042788" y="997745"/>
            <a:ext cx="6858002" cy="3310232"/>
          </a:xfrm>
          <a:prstGeom prst="rect">
            <a:avLst/>
          </a:prstGeom>
          <a:ln w="12700">
            <a:miter lim="400000"/>
          </a:ln>
        </p:spPr>
      </p:pic>
      <p:sp>
        <p:nvSpPr>
          <p:cNvPr id="1001" name="Array Allocation"/>
          <p:cNvSpPr/>
          <p:nvPr/>
        </p:nvSpPr>
        <p:spPr>
          <a:xfrm>
            <a:off x="5897306" y="1249311"/>
            <a:ext cx="1304802" cy="250963"/>
          </a:xfrm>
          <a:prstGeom prst="rect">
            <a:avLst/>
          </a:prstGeom>
          <a:ln w="12700">
            <a:miter lim="400000"/>
          </a:ln>
          <a:extLst>
            <a:ext uri="{C572A759-6A51-4108-AA02-DFA0A04FC94B}">
              <ma14:wrappingTextBoxFlag xmlns:ma14="http://schemas.microsoft.com/office/mac/drawingml/2011/main" val="1"/>
            </a:ext>
          </a:extLst>
        </p:spPr>
        <p:txBody>
          <a:bodyPr wrap="none" lIns="26788" tIns="26788" rIns="26788" bIns="26788" anchor="ctr">
            <a:spAutoFit/>
          </a:bodyPr>
          <a:lstStyle>
            <a:lvl1pPr algn="r" defTabSz="308074">
              <a:defRPr i="1" sz="1400">
                <a:solidFill>
                  <a:srgbClr val="0070C0"/>
                </a:solidFill>
                <a:latin typeface="Arial"/>
                <a:ea typeface="Arial"/>
                <a:cs typeface="Arial"/>
                <a:sym typeface="Arial"/>
              </a:defRPr>
            </a:lvl1pPr>
          </a:lstStyle>
          <a:p>
            <a:pPr/>
            <a:r>
              <a:t>Array Allocation</a:t>
            </a:r>
          </a:p>
        </p:txBody>
      </p:sp>
      <p:sp>
        <p:nvSpPr>
          <p:cNvPr id="1002" name="Looping over ndarray x as an iterator"/>
          <p:cNvSpPr/>
          <p:nvPr/>
        </p:nvSpPr>
        <p:spPr>
          <a:xfrm>
            <a:off x="5886983" y="1574062"/>
            <a:ext cx="2972024" cy="250963"/>
          </a:xfrm>
          <a:prstGeom prst="rect">
            <a:avLst/>
          </a:prstGeom>
          <a:ln w="12700">
            <a:miter lim="400000"/>
          </a:ln>
          <a:extLst>
            <a:ext uri="{C572A759-6A51-4108-AA02-DFA0A04FC94B}">
              <ma14:wrappingTextBoxFlag xmlns:ma14="http://schemas.microsoft.com/office/mac/drawingml/2011/main" val="1"/>
            </a:ext>
          </a:extLst>
        </p:spPr>
        <p:txBody>
          <a:bodyPr wrap="none" lIns="26788" tIns="26788" rIns="26788" bIns="26788" anchor="ctr">
            <a:spAutoFit/>
          </a:bodyPr>
          <a:lstStyle>
            <a:lvl1pPr algn="r" defTabSz="308074">
              <a:defRPr i="1" sz="1400">
                <a:solidFill>
                  <a:srgbClr val="0070C0"/>
                </a:solidFill>
                <a:latin typeface="Arial"/>
                <a:ea typeface="Arial"/>
                <a:cs typeface="Arial"/>
                <a:sym typeface="Arial"/>
              </a:defRPr>
            </a:lvl1pPr>
          </a:lstStyle>
          <a:p>
            <a:pPr/>
            <a:r>
              <a:t>Looping over ndarray x as an iterator</a:t>
            </a:r>
          </a:p>
        </p:txBody>
      </p:sp>
      <p:sp>
        <p:nvSpPr>
          <p:cNvPr id="1003" name="Using numpy math functions"/>
          <p:cNvSpPr/>
          <p:nvPr/>
        </p:nvSpPr>
        <p:spPr>
          <a:xfrm>
            <a:off x="5885750" y="1866671"/>
            <a:ext cx="2309615" cy="250963"/>
          </a:xfrm>
          <a:prstGeom prst="rect">
            <a:avLst/>
          </a:prstGeom>
          <a:ln w="12700">
            <a:miter lim="400000"/>
          </a:ln>
          <a:extLst>
            <a:ext uri="{C572A759-6A51-4108-AA02-DFA0A04FC94B}">
              <ma14:wrappingTextBoxFlag xmlns:ma14="http://schemas.microsoft.com/office/mac/drawingml/2011/main" val="1"/>
            </a:ext>
          </a:extLst>
        </p:spPr>
        <p:txBody>
          <a:bodyPr wrap="none" lIns="26788" tIns="26788" rIns="26788" bIns="26788" anchor="ctr">
            <a:spAutoFit/>
          </a:bodyPr>
          <a:lstStyle>
            <a:lvl1pPr algn="r" defTabSz="308074">
              <a:defRPr i="1" sz="1400">
                <a:solidFill>
                  <a:srgbClr val="0070C0"/>
                </a:solidFill>
                <a:latin typeface="Arial"/>
                <a:ea typeface="Arial"/>
                <a:cs typeface="Arial"/>
                <a:sym typeface="Arial"/>
              </a:defRPr>
            </a:lvl1pPr>
          </a:lstStyle>
          <a:p>
            <a:pPr/>
            <a:r>
              <a:t>Using numpy math functions</a:t>
            </a:r>
          </a:p>
        </p:txBody>
      </p:sp>
      <p:sp>
        <p:nvSpPr>
          <p:cNvPr id="1004" name="Returning a slice of the array"/>
          <p:cNvSpPr/>
          <p:nvPr/>
        </p:nvSpPr>
        <p:spPr>
          <a:xfrm>
            <a:off x="5884912" y="2313423"/>
            <a:ext cx="2339306" cy="250962"/>
          </a:xfrm>
          <a:prstGeom prst="rect">
            <a:avLst/>
          </a:prstGeom>
          <a:ln w="12700">
            <a:miter lim="400000"/>
          </a:ln>
          <a:extLst>
            <a:ext uri="{C572A759-6A51-4108-AA02-DFA0A04FC94B}">
              <ma14:wrappingTextBoxFlag xmlns:ma14="http://schemas.microsoft.com/office/mac/drawingml/2011/main" val="1"/>
            </a:ext>
          </a:extLst>
        </p:spPr>
        <p:txBody>
          <a:bodyPr wrap="none" lIns="26788" tIns="26788" rIns="26788" bIns="26788" anchor="ctr">
            <a:spAutoFit/>
          </a:bodyPr>
          <a:lstStyle>
            <a:lvl1pPr algn="r" defTabSz="308074">
              <a:defRPr i="1" sz="1400">
                <a:solidFill>
                  <a:srgbClr val="0070C0"/>
                </a:solidFill>
                <a:latin typeface="Arial"/>
                <a:ea typeface="Arial"/>
                <a:cs typeface="Arial"/>
                <a:sym typeface="Arial"/>
              </a:defRPr>
            </a:lvl1pPr>
          </a:lstStyle>
          <a:p>
            <a:pPr/>
            <a:r>
              <a:t>Returning a slice of the array</a:t>
            </a:r>
          </a:p>
        </p:txBody>
      </p:sp>
      <p:sp>
        <p:nvSpPr>
          <p:cNvPr id="1005" name="Line"/>
          <p:cNvSpPr/>
          <p:nvPr/>
        </p:nvSpPr>
        <p:spPr>
          <a:xfrm flipH="1">
            <a:off x="3960305" y="2452144"/>
            <a:ext cx="1941019" cy="20100"/>
          </a:xfrm>
          <a:prstGeom prst="line">
            <a:avLst/>
          </a:prstGeom>
          <a:ln w="12700">
            <a:solidFill>
              <a:srgbClr val="0070C0"/>
            </a:solidFill>
            <a:miter lim="400000"/>
            <a:tailEnd type="triangle"/>
          </a:ln>
        </p:spPr>
        <p:txBody>
          <a:bodyPr lIns="45718" tIns="45718" rIns="45718" bIns="45718"/>
          <a:lstStyle/>
          <a:p>
            <a:pPr>
              <a:defRPr>
                <a:latin typeface="+mn-lt"/>
                <a:ea typeface="+mn-ea"/>
                <a:cs typeface="+mn-cs"/>
                <a:sym typeface="Calibri"/>
              </a:defRPr>
            </a:pPr>
          </a:p>
        </p:txBody>
      </p:sp>
      <p:sp>
        <p:nvSpPr>
          <p:cNvPr id="1006" name="Numba decorator (nopython=True not required)"/>
          <p:cNvSpPr/>
          <p:nvPr/>
        </p:nvSpPr>
        <p:spPr>
          <a:xfrm>
            <a:off x="5882630" y="704038"/>
            <a:ext cx="2370821" cy="454163"/>
          </a:xfrm>
          <a:prstGeom prst="rect">
            <a:avLst/>
          </a:prstGeom>
          <a:ln w="12700">
            <a:miter lim="400000"/>
          </a:ln>
          <a:extLst>
            <a:ext uri="{C572A759-6A51-4108-AA02-DFA0A04FC94B}">
              <ma14:wrappingTextBoxFlag xmlns:ma14="http://schemas.microsoft.com/office/mac/drawingml/2011/main" val="1"/>
            </a:ext>
          </a:extLst>
        </p:spPr>
        <p:txBody>
          <a:bodyPr wrap="none" lIns="26788" tIns="26788" rIns="26788" bIns="26788" anchor="ctr">
            <a:spAutoFit/>
          </a:bodyPr>
          <a:lstStyle/>
          <a:p>
            <a:pPr defTabSz="308074">
              <a:defRPr i="1" sz="1400">
                <a:solidFill>
                  <a:srgbClr val="0070C0"/>
                </a:solidFill>
                <a:latin typeface="Arial"/>
                <a:ea typeface="Arial"/>
                <a:cs typeface="Arial"/>
                <a:sym typeface="Arial"/>
              </a:defRPr>
            </a:pPr>
            <a:r>
              <a:t>Numba decorator</a:t>
            </a:r>
            <a:br/>
            <a:r>
              <a:t>(nopython=True not required)</a:t>
            </a:r>
          </a:p>
        </p:txBody>
      </p:sp>
      <p:sp>
        <p:nvSpPr>
          <p:cNvPr id="1007" name="2.7x Speedup over NumPy!"/>
          <p:cNvSpPr/>
          <p:nvPr/>
        </p:nvSpPr>
        <p:spPr>
          <a:xfrm>
            <a:off x="6174907" y="3998502"/>
            <a:ext cx="1687537" cy="617361"/>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latin typeface="Arial"/>
                <a:ea typeface="Arial"/>
                <a:cs typeface="Arial"/>
                <a:sym typeface="Arial"/>
              </a:defRPr>
            </a:pPr>
            <a:r>
              <a:t>2.7x </a:t>
            </a:r>
            <a:r>
              <a:t>S</a:t>
            </a:r>
            <a:r>
              <a:t>peedup over NumPy!</a:t>
            </a:r>
          </a:p>
        </p:txBody>
      </p:sp>
      <p:sp>
        <p:nvSpPr>
          <p:cNvPr id="1008" name="Line"/>
          <p:cNvSpPr/>
          <p:nvPr/>
        </p:nvSpPr>
        <p:spPr>
          <a:xfrm flipH="1">
            <a:off x="4559918" y="1979247"/>
            <a:ext cx="1341407" cy="1"/>
          </a:xfrm>
          <a:prstGeom prst="line">
            <a:avLst/>
          </a:prstGeom>
          <a:ln w="12700">
            <a:solidFill>
              <a:srgbClr val="0070C0"/>
            </a:solidFill>
            <a:miter lim="400000"/>
            <a:tailEnd type="triangle"/>
          </a:ln>
        </p:spPr>
        <p:txBody>
          <a:bodyPr lIns="45718" tIns="45718" rIns="45718" bIns="45718"/>
          <a:lstStyle/>
          <a:p>
            <a:pPr>
              <a:defRPr>
                <a:latin typeface="+mn-lt"/>
                <a:ea typeface="+mn-ea"/>
                <a:cs typeface="+mn-cs"/>
                <a:sym typeface="Calibri"/>
              </a:defRPr>
            </a:pPr>
          </a:p>
        </p:txBody>
      </p:sp>
      <p:sp>
        <p:nvSpPr>
          <p:cNvPr id="1009" name="Line"/>
          <p:cNvSpPr/>
          <p:nvPr/>
        </p:nvSpPr>
        <p:spPr>
          <a:xfrm flipH="1" rot="10800000">
            <a:off x="3469640" y="1689331"/>
            <a:ext cx="2423217" cy="136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0070C0"/>
            </a:solidFill>
            <a:headEnd type="triangle"/>
          </a:ln>
        </p:spPr>
        <p:txBody>
          <a:bodyPr lIns="45718" tIns="45718" rIns="45718" bIns="45718" anchor="ctr"/>
          <a:lstStyle/>
          <a:p>
            <a:pPr>
              <a:defRPr>
                <a:latin typeface="+mn-lt"/>
                <a:ea typeface="+mn-ea"/>
                <a:cs typeface="+mn-cs"/>
                <a:sym typeface="Calibri"/>
              </a:defRPr>
            </a:pPr>
          </a:p>
        </p:txBody>
      </p:sp>
      <p:sp>
        <p:nvSpPr>
          <p:cNvPr id="1010" name="Line"/>
          <p:cNvSpPr/>
          <p:nvPr/>
        </p:nvSpPr>
        <p:spPr>
          <a:xfrm flipH="1" rot="10800000">
            <a:off x="3933125" y="1331449"/>
            <a:ext cx="1939346" cy="178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0070C0"/>
            </a:solidFill>
            <a:headEnd type="triangle"/>
          </a:ln>
        </p:spPr>
        <p:txBody>
          <a:bodyPr lIns="45718" tIns="45718" rIns="45718" bIns="45718" anchor="ctr"/>
          <a:lstStyle/>
          <a:p>
            <a:pPr>
              <a:defRPr>
                <a:latin typeface="+mn-lt"/>
                <a:ea typeface="+mn-ea"/>
                <a:cs typeface="+mn-cs"/>
                <a:sym typeface="Calibri"/>
              </a:defRPr>
            </a:pPr>
          </a:p>
        </p:txBody>
      </p:sp>
      <p:sp>
        <p:nvSpPr>
          <p:cNvPr id="1011" name="Line"/>
          <p:cNvSpPr/>
          <p:nvPr/>
        </p:nvSpPr>
        <p:spPr>
          <a:xfrm flipH="1" rot="10800000">
            <a:off x="3321374" y="931120"/>
            <a:ext cx="2561258" cy="253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0070C0"/>
            </a:solidFill>
            <a:headEnd type="triangle"/>
          </a:ln>
        </p:spPr>
        <p:txBody>
          <a:bodyPr lIns="45718" tIns="45718" rIns="45718" bIns="45718" anchor="ctr"/>
          <a:lstStyle/>
          <a:p>
            <a:pPr>
              <a:defRPr>
                <a:latin typeface="+mn-lt"/>
                <a:ea typeface="+mn-ea"/>
                <a:cs typeface="+mn-cs"/>
                <a:sym typeface="Calibri"/>
              </a:defRPr>
            </a:pPr>
          </a:p>
        </p:txBody>
      </p:sp>
      <p:sp>
        <p:nvSpPr>
          <p:cNvPr id="1012" name="Example: Filter an array"/>
          <p:cNvSpPr/>
          <p:nvPr>
            <p:ph type="title"/>
          </p:nvPr>
        </p:nvSpPr>
        <p:spPr>
          <a:xfrm>
            <a:off x="330198" y="-132977"/>
            <a:ext cx="7247968" cy="1116107"/>
          </a:xfrm>
          <a:prstGeom prst="rect">
            <a:avLst/>
          </a:prstGeom>
        </p:spPr>
        <p:txBody>
          <a:bodyPr/>
          <a:lstStyle>
            <a:lvl1pPr>
              <a:defRPr sz="3500"/>
            </a:lvl1pPr>
          </a:lstStyle>
          <a:p>
            <a:pPr/>
            <a:r>
              <a:t>Example: Filter an array</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6" name="Image Processing"/>
          <p:cNvSpPr/>
          <p:nvPr>
            <p:ph type="title"/>
          </p:nvPr>
        </p:nvSpPr>
        <p:spPr>
          <a:prstGeom prst="rect">
            <a:avLst/>
          </a:prstGeom>
        </p:spPr>
        <p:txBody>
          <a:bodyPr/>
          <a:lstStyle>
            <a:lvl1pPr defTabSz="219075">
              <a:defRPr sz="3000">
                <a:solidFill>
                  <a:srgbClr val="32106A"/>
                </a:solidFill>
                <a:latin typeface="Open Sans"/>
                <a:ea typeface="Open Sans"/>
                <a:cs typeface="Open Sans"/>
                <a:sym typeface="Open Sans"/>
              </a:defRPr>
            </a:lvl1pPr>
          </a:lstStyle>
          <a:p>
            <a:pPr/>
            <a:r>
              <a:t>Image Processing</a:t>
            </a:r>
          </a:p>
        </p:txBody>
      </p:sp>
      <p:sp>
        <p:nvSpPr>
          <p:cNvPr id="1017" name="@jit('void(f8[:,:],f8[:,:],f8[:,:])')…"/>
          <p:cNvSpPr/>
          <p:nvPr/>
        </p:nvSpPr>
        <p:spPr>
          <a:xfrm>
            <a:off x="1567755" y="2961766"/>
            <a:ext cx="6208403" cy="1729979"/>
          </a:xfrm>
          <a:prstGeom prst="rect">
            <a:avLst/>
          </a:prstGeom>
          <a:solidFill>
            <a:srgbClr val="FBFB8C"/>
          </a:solidFill>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p>
            <a:pPr defTabSz="219075">
              <a:defRPr b="1" sz="1100">
                <a:latin typeface="Courier New"/>
                <a:ea typeface="Courier New"/>
                <a:cs typeface="Courier New"/>
                <a:sym typeface="Courier New"/>
              </a:defRPr>
            </a:pPr>
            <a:r>
              <a:t>@jit('void(f8[:,:],f8[:,:],f8[:,:])')</a:t>
            </a:r>
          </a:p>
          <a:p>
            <a:pPr defTabSz="219075">
              <a:defRPr b="1" sz="1100">
                <a:latin typeface="Courier New"/>
                <a:ea typeface="Courier New"/>
                <a:cs typeface="Courier New"/>
                <a:sym typeface="Courier New"/>
              </a:defRPr>
            </a:pPr>
            <a:r>
              <a:t>def filter(image, filt, output):</a:t>
            </a:r>
          </a:p>
          <a:p>
            <a:pPr defTabSz="219075">
              <a:defRPr b="1" sz="1100">
                <a:latin typeface="Courier New"/>
                <a:ea typeface="Courier New"/>
                <a:cs typeface="Courier New"/>
                <a:sym typeface="Courier New"/>
              </a:defRPr>
            </a:pPr>
            <a:r>
              <a:t>    M, N = image.shape</a:t>
            </a:r>
          </a:p>
          <a:p>
            <a:pPr defTabSz="219075">
              <a:defRPr b="1" sz="1100">
                <a:latin typeface="Courier New"/>
                <a:ea typeface="Courier New"/>
                <a:cs typeface="Courier New"/>
                <a:sym typeface="Courier New"/>
              </a:defRPr>
            </a:pPr>
            <a:r>
              <a:t>    m, n = filt.shape</a:t>
            </a:r>
          </a:p>
          <a:p>
            <a:pPr defTabSz="219075">
              <a:defRPr b="1" sz="1100">
                <a:latin typeface="Courier New"/>
                <a:ea typeface="Courier New"/>
                <a:cs typeface="Courier New"/>
                <a:sym typeface="Courier New"/>
              </a:defRPr>
            </a:pPr>
            <a:r>
              <a:t>    for i in range(m//2, M-m//2):</a:t>
            </a:r>
          </a:p>
          <a:p>
            <a:pPr defTabSz="219075">
              <a:defRPr b="1" sz="1100">
                <a:latin typeface="Courier New"/>
                <a:ea typeface="Courier New"/>
                <a:cs typeface="Courier New"/>
                <a:sym typeface="Courier New"/>
              </a:defRPr>
            </a:pPr>
            <a:r>
              <a:t>        for j in range(n//2, N-n//2):</a:t>
            </a:r>
          </a:p>
          <a:p>
            <a:pPr defTabSz="219075">
              <a:defRPr b="1" sz="1100">
                <a:latin typeface="Courier New"/>
                <a:ea typeface="Courier New"/>
                <a:cs typeface="Courier New"/>
                <a:sym typeface="Courier New"/>
              </a:defRPr>
            </a:pPr>
            <a:r>
              <a:t>            result = 0.0</a:t>
            </a:r>
          </a:p>
          <a:p>
            <a:pPr defTabSz="219075">
              <a:defRPr b="1" sz="1100">
                <a:latin typeface="Courier New"/>
                <a:ea typeface="Courier New"/>
                <a:cs typeface="Courier New"/>
                <a:sym typeface="Courier New"/>
              </a:defRPr>
            </a:pPr>
            <a:r>
              <a:t>            for k in range(m):</a:t>
            </a:r>
          </a:p>
          <a:p>
            <a:pPr defTabSz="219075">
              <a:defRPr b="1" sz="1100">
                <a:latin typeface="Courier New"/>
                <a:ea typeface="Courier New"/>
                <a:cs typeface="Courier New"/>
                <a:sym typeface="Courier New"/>
              </a:defRPr>
            </a:pPr>
            <a:r>
              <a:t>                for l in range(n):</a:t>
            </a:r>
          </a:p>
          <a:p>
            <a:pPr defTabSz="219075">
              <a:defRPr b="1" sz="1100">
                <a:latin typeface="Courier New"/>
                <a:ea typeface="Courier New"/>
                <a:cs typeface="Courier New"/>
                <a:sym typeface="Courier New"/>
              </a:defRPr>
            </a:pPr>
            <a:r>
              <a:t>                    result += image[i+k-m//2,j+l-n//2]*filt[k, l]</a:t>
            </a:r>
          </a:p>
          <a:p>
            <a:pPr defTabSz="219075">
              <a:defRPr b="1" sz="1100">
                <a:latin typeface="Courier New"/>
                <a:ea typeface="Courier New"/>
                <a:cs typeface="Courier New"/>
                <a:sym typeface="Courier New"/>
              </a:defRPr>
            </a:pPr>
            <a:r>
              <a:t>            output[i,j] = result</a:t>
            </a:r>
          </a:p>
        </p:txBody>
      </p:sp>
      <p:sp>
        <p:nvSpPr>
          <p:cNvPr id="1018" name="~1500x speed-up"/>
          <p:cNvSpPr/>
          <p:nvPr/>
        </p:nvSpPr>
        <p:spPr>
          <a:xfrm>
            <a:off x="6332394" y="2169740"/>
            <a:ext cx="2039573" cy="381745"/>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219075">
              <a:defRPr sz="2000">
                <a:latin typeface="Gill Sans"/>
                <a:ea typeface="Gill Sans"/>
                <a:cs typeface="Gill Sans"/>
                <a:sym typeface="Gill Sans"/>
              </a:defRPr>
            </a:lvl1pPr>
          </a:lstStyle>
          <a:p>
            <a:pPr/>
            <a:r>
              <a:t>~1500x speed-up</a:t>
            </a:r>
          </a:p>
        </p:txBody>
      </p:sp>
      <p:pic>
        <p:nvPicPr>
          <p:cNvPr id="1019" name="droppedImage.tiff" descr="droppedImage.tiff"/>
          <p:cNvPicPr>
            <a:picLocks noChangeAspect="1"/>
          </p:cNvPicPr>
          <p:nvPr/>
        </p:nvPicPr>
        <p:blipFill>
          <a:blip r:embed="rId2">
            <a:extLst/>
          </a:blip>
          <a:stretch>
            <a:fillRect/>
          </a:stretch>
        </p:blipFill>
        <p:spPr>
          <a:xfrm>
            <a:off x="4014554" y="970030"/>
            <a:ext cx="2110453" cy="2030207"/>
          </a:xfrm>
          <a:prstGeom prst="rect">
            <a:avLst/>
          </a:prstGeom>
          <a:ln w="12700">
            <a:miter lim="400000"/>
          </a:ln>
        </p:spPr>
      </p:pic>
      <p:pic>
        <p:nvPicPr>
          <p:cNvPr id="1020" name="droppedImage.tiff" descr="droppedImage.tiff"/>
          <p:cNvPicPr>
            <a:picLocks noChangeAspect="1"/>
          </p:cNvPicPr>
          <p:nvPr/>
        </p:nvPicPr>
        <p:blipFill>
          <a:blip r:embed="rId3">
            <a:extLst/>
          </a:blip>
          <a:stretch>
            <a:fillRect/>
          </a:stretch>
        </p:blipFill>
        <p:spPr>
          <a:xfrm>
            <a:off x="1353442" y="1004122"/>
            <a:ext cx="2039574" cy="196202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9" name="pasted-image.tiff" descr="pasted-image.tiff"/>
          <p:cNvPicPr>
            <a:picLocks noChangeAspect="1"/>
          </p:cNvPicPr>
          <p:nvPr/>
        </p:nvPicPr>
        <p:blipFill>
          <a:blip r:embed="rId2">
            <a:extLst/>
          </a:blip>
          <a:stretch>
            <a:fillRect/>
          </a:stretch>
        </p:blipFill>
        <p:spPr>
          <a:xfrm>
            <a:off x="1670743" y="-77442"/>
            <a:ext cx="6301057" cy="4696572"/>
          </a:xfrm>
          <a:prstGeom prst="rect">
            <a:avLst/>
          </a:prstGeom>
          <a:ln w="12700">
            <a:miter lim="400000"/>
          </a:ln>
        </p:spPr>
      </p:pic>
      <p:pic>
        <p:nvPicPr>
          <p:cNvPr id="470" name="droppedImage.png" descr="droppedImage.png"/>
          <p:cNvPicPr>
            <a:picLocks noChangeAspect="1"/>
          </p:cNvPicPr>
          <p:nvPr/>
        </p:nvPicPr>
        <p:blipFill>
          <a:blip r:embed="rId3">
            <a:extLst/>
          </a:blip>
          <a:stretch>
            <a:fillRect/>
          </a:stretch>
        </p:blipFill>
        <p:spPr>
          <a:xfrm>
            <a:off x="4415111" y="1591319"/>
            <a:ext cx="812322" cy="110505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2" name="Does not replace the standard Python interpreter (all of your existing Python libraries are still available)"/>
          <p:cNvSpPr/>
          <p:nvPr>
            <p:ph type="body" idx="1"/>
          </p:nvPr>
        </p:nvSpPr>
        <p:spPr>
          <a:xfrm>
            <a:off x="457198" y="1107831"/>
            <a:ext cx="8513620" cy="3233540"/>
          </a:xfrm>
          <a:prstGeom prst="rect">
            <a:avLst/>
          </a:prstGeom>
        </p:spPr>
        <p:txBody>
          <a:bodyPr/>
          <a:lstStyle/>
          <a:p>
            <a:pPr marL="0" indent="-91439">
              <a:spcBef>
                <a:spcPts val="200"/>
              </a:spcBef>
              <a:buSzTx/>
              <a:buNone/>
              <a:defRPr sz="2200"/>
            </a:pPr>
            <a:r>
              <a:t>Does </a:t>
            </a:r>
            <a:r>
              <a:rPr i="1"/>
              <a:t>not</a:t>
            </a:r>
            <a:r>
              <a:t> replace the standard Python interpreter</a:t>
            </a:r>
            <a:br/>
            <a:r>
              <a:t>(all of your existing Python libraries are still available)</a:t>
            </a:r>
          </a:p>
        </p:txBody>
      </p:sp>
      <p:sp>
        <p:nvSpPr>
          <p:cNvPr id="1023" name="Numba Compatibility"/>
          <p:cNvSpPr/>
          <p:nvPr>
            <p:ph type="title"/>
          </p:nvPr>
        </p:nvSpPr>
        <p:spPr>
          <a:prstGeom prst="rect">
            <a:avLst/>
          </a:prstGeom>
        </p:spPr>
        <p:txBody>
          <a:bodyPr/>
          <a:lstStyle>
            <a:lvl1pPr>
              <a:defRPr sz="3000"/>
            </a:lvl1pPr>
          </a:lstStyle>
          <a:p>
            <a:pPr/>
            <a:r>
              <a:t>Numba Compatibility</a:t>
            </a:r>
          </a:p>
        </p:txBody>
      </p:sp>
      <p:pic>
        <p:nvPicPr>
          <p:cNvPr id="1024" name="image83.png" descr="image83.png"/>
          <p:cNvPicPr>
            <a:picLocks noChangeAspect="1"/>
          </p:cNvPicPr>
          <p:nvPr/>
        </p:nvPicPr>
        <p:blipFill>
          <a:blip r:embed="rId2">
            <a:extLst/>
          </a:blip>
          <a:stretch>
            <a:fillRect/>
          </a:stretch>
        </p:blipFill>
        <p:spPr>
          <a:xfrm>
            <a:off x="237426" y="1528547"/>
            <a:ext cx="8669149" cy="314088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6"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7" name="Scaling Out with Dask (integrates with but doesn’t depend on Hadoop)"/>
          <p:cNvSpPr/>
          <p:nvPr>
            <p:ph type="body" idx="1"/>
          </p:nvPr>
        </p:nvSpPr>
        <p:spPr>
          <a:xfrm>
            <a:off x="337556" y="945460"/>
            <a:ext cx="8513620" cy="3233540"/>
          </a:xfrm>
          <a:prstGeom prst="rect">
            <a:avLst/>
          </a:prstGeom>
        </p:spPr>
        <p:txBody>
          <a:bodyPr/>
          <a:lstStyle>
            <a:lvl1pPr>
              <a:spcBef>
                <a:spcPts val="1100"/>
              </a:spcBef>
              <a:defRPr b="1" sz="4800"/>
            </a:lvl1pPr>
          </a:lstStyle>
          <a:p>
            <a:pPr/>
            <a:r>
              <a:t>Scaling Out with Dask (integrates with but doesn’t depend on Hadoop)</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9" name="Dask"/>
          <p:cNvSpPr/>
          <p:nvPr>
            <p:ph type="title"/>
          </p:nvPr>
        </p:nvSpPr>
        <p:spPr>
          <a:prstGeom prst="rect">
            <a:avLst/>
          </a:prstGeom>
        </p:spPr>
        <p:txBody>
          <a:bodyPr/>
          <a:lstStyle/>
          <a:p>
            <a:pPr/>
            <a:r>
              <a:t>Dask</a:t>
            </a:r>
          </a:p>
        </p:txBody>
      </p:sp>
      <p:sp>
        <p:nvSpPr>
          <p:cNvPr id="1030" name="Started as part of Blaze in early 2014.…"/>
          <p:cNvSpPr/>
          <p:nvPr/>
        </p:nvSpPr>
        <p:spPr>
          <a:xfrm>
            <a:off x="2684706" y="1421130"/>
            <a:ext cx="4271959" cy="1767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marL="228600" indent="-228600">
              <a:buSzPct val="100000"/>
              <a:buChar char="•"/>
            </a:pPr>
            <a:r>
              <a:t>Started as part of Blaze in early 2014.</a:t>
            </a:r>
          </a:p>
          <a:p>
            <a:pPr lvl="1" marL="228600" indent="-228600">
              <a:buSzPct val="100000"/>
              <a:buChar char="•"/>
            </a:pPr>
            <a:r>
              <a:t>General parallel programming engine </a:t>
            </a:r>
          </a:p>
          <a:p>
            <a:pPr lvl="1" marL="228600" indent="-228600">
              <a:buSzPct val="100000"/>
              <a:buChar char="•"/>
            </a:pPr>
            <a:r>
              <a:t>Flexible and therefore highly suited for</a:t>
            </a:r>
          </a:p>
          <a:p>
            <a:pPr lvl="1" marL="444500" indent="-228600">
              <a:buSzPct val="100000"/>
              <a:buChar char="•"/>
            </a:pPr>
            <a:r>
              <a:t>Commodity Clusters</a:t>
            </a:r>
          </a:p>
          <a:p>
            <a:pPr lvl="1" marL="444500" indent="-228600">
              <a:buSzPct val="100000"/>
              <a:buChar char="•"/>
            </a:pPr>
            <a:r>
              <a:t>Advanced Algorithms</a:t>
            </a:r>
          </a:p>
          <a:p>
            <a:pPr lvl="1" marL="228600" indent="-228600">
              <a:buSzPct val="100000"/>
              <a:buChar char="•"/>
            </a:pPr>
            <a:r>
              <a:t>Wide community adoption and use</a:t>
            </a:r>
          </a:p>
        </p:txBody>
      </p:sp>
      <p:grpSp>
        <p:nvGrpSpPr>
          <p:cNvPr id="1033" name="Group"/>
          <p:cNvGrpSpPr/>
          <p:nvPr/>
        </p:nvGrpSpPr>
        <p:grpSpPr>
          <a:xfrm>
            <a:off x="2409329" y="3343318"/>
            <a:ext cx="4822713" cy="450588"/>
            <a:chOff x="0" y="0"/>
            <a:chExt cx="4822711" cy="450586"/>
          </a:xfrm>
        </p:grpSpPr>
        <p:sp>
          <p:nvSpPr>
            <p:cNvPr id="1031" name="Rectangle"/>
            <p:cNvSpPr/>
            <p:nvPr/>
          </p:nvSpPr>
          <p:spPr>
            <a:xfrm>
              <a:off x="0" y="0"/>
              <a:ext cx="4822712" cy="391284"/>
            </a:xfrm>
            <a:prstGeom prst="rect">
              <a:avLst/>
            </a:prstGeom>
            <a:solidFill>
              <a:srgbClr val="FCE100"/>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defRPr b="1">
                  <a:solidFill>
                    <a:srgbClr val="535353"/>
                  </a:solidFill>
                  <a:latin typeface="Courier"/>
                  <a:ea typeface="Courier"/>
                  <a:cs typeface="Courier"/>
                  <a:sym typeface="Courier"/>
                </a:defRPr>
              </a:pPr>
            </a:p>
          </p:txBody>
        </p:sp>
        <p:sp>
          <p:nvSpPr>
            <p:cNvPr id="1032" name="conda install -c conda-forge dask"/>
            <p:cNvSpPr/>
            <p:nvPr/>
          </p:nvSpPr>
          <p:spPr>
            <a:xfrm>
              <a:off x="0" y="0"/>
              <a:ext cx="4822712" cy="4505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defRPr b="1">
                  <a:solidFill>
                    <a:srgbClr val="535353"/>
                  </a:solidFill>
                  <a:latin typeface="Courier"/>
                  <a:ea typeface="Courier"/>
                  <a:cs typeface="Courier"/>
                  <a:sym typeface="Courier"/>
                </a:defRPr>
              </a:lvl1pPr>
            </a:lstStyle>
            <a:p>
              <a:pPr/>
              <a:r>
                <a:t>conda install -c conda-forge dask</a:t>
              </a:r>
            </a:p>
          </p:txBody>
        </p:sp>
      </p:grpSp>
      <p:pic>
        <p:nvPicPr>
          <p:cNvPr id="1034" name="pasted-image.tiff" descr="pasted-image.tiff"/>
          <p:cNvPicPr>
            <a:picLocks noChangeAspect="1"/>
          </p:cNvPicPr>
          <p:nvPr/>
        </p:nvPicPr>
        <p:blipFill>
          <a:blip r:embed="rId2">
            <a:extLst/>
          </a:blip>
          <a:stretch>
            <a:fillRect/>
          </a:stretch>
        </p:blipFill>
        <p:spPr>
          <a:xfrm>
            <a:off x="883619" y="1611502"/>
            <a:ext cx="1610946" cy="1666496"/>
          </a:xfrm>
          <a:prstGeom prst="rect">
            <a:avLst/>
          </a:prstGeom>
          <a:ln w="12700">
            <a:miter lim="400000"/>
          </a:ln>
        </p:spPr>
      </p:pic>
      <p:sp>
        <p:nvSpPr>
          <p:cNvPr id="1035" name="Rectangle"/>
          <p:cNvSpPr/>
          <p:nvPr/>
        </p:nvSpPr>
        <p:spPr>
          <a:xfrm>
            <a:off x="1509298" y="3948255"/>
            <a:ext cx="6957093" cy="438218"/>
          </a:xfrm>
          <a:prstGeom prst="rect">
            <a:avLst/>
          </a:prstGeom>
          <a:solidFill>
            <a:srgbClr val="FCE100"/>
          </a:solidFill>
          <a:ln w="12700">
            <a:miter lim="400000"/>
          </a:ln>
          <a:effectLst>
            <a:outerShdw sx="100000" sy="100000" kx="0" ky="0" algn="b" rotWithShape="0" blurRad="38100" dist="23000" dir="5400000">
              <a:srgbClr val="000000">
                <a:alpha val="35000"/>
              </a:srgbClr>
            </a:outerShdw>
          </a:effectLst>
        </p:spPr>
        <p:txBody>
          <a:bodyPr lIns="45718" tIns="45718" rIns="45718" bIns="45718"/>
          <a:lstStyle/>
          <a:p>
            <a:pPr>
              <a:defRPr b="1">
                <a:solidFill>
                  <a:srgbClr val="535353"/>
                </a:solidFill>
                <a:latin typeface="Courier"/>
                <a:ea typeface="Courier"/>
                <a:cs typeface="Courier"/>
                <a:sym typeface="Courier"/>
              </a:defRPr>
            </a:pPr>
          </a:p>
        </p:txBody>
      </p:sp>
      <p:sp>
        <p:nvSpPr>
          <p:cNvPr id="1036" name="pip install dask[complete] distributed --upgrade"/>
          <p:cNvSpPr/>
          <p:nvPr/>
        </p:nvSpPr>
        <p:spPr>
          <a:xfrm>
            <a:off x="1509298" y="3948255"/>
            <a:ext cx="7091881" cy="3912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algn="ctr">
              <a:defRPr b="1">
                <a:solidFill>
                  <a:srgbClr val="535353"/>
                </a:solidFill>
                <a:latin typeface="Courier"/>
                <a:ea typeface="Courier"/>
                <a:cs typeface="Courier"/>
                <a:sym typeface="Courier"/>
              </a:defRPr>
            </a:lvl1pPr>
          </a:lstStyle>
          <a:p>
            <a:pPr/>
            <a:r>
              <a:t>pip install dask[complete] distributed --upgrade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8" name="image52.png" descr="image52.png"/>
          <p:cNvPicPr>
            <a:picLocks noChangeAspect="1"/>
          </p:cNvPicPr>
          <p:nvPr/>
        </p:nvPicPr>
        <p:blipFill>
          <a:blip r:embed="rId2">
            <a:extLst/>
          </a:blip>
          <a:srcRect l="0" t="59956" r="72796" b="0"/>
          <a:stretch>
            <a:fillRect/>
          </a:stretch>
        </p:blipFill>
        <p:spPr>
          <a:xfrm>
            <a:off x="509277" y="1998092"/>
            <a:ext cx="991604" cy="1147332"/>
          </a:xfrm>
          <a:prstGeom prst="rect">
            <a:avLst/>
          </a:prstGeom>
          <a:ln w="12700">
            <a:miter lim="400000"/>
          </a:ln>
        </p:spPr>
      </p:pic>
      <p:pic>
        <p:nvPicPr>
          <p:cNvPr id="1039" name="image58.png" descr="image58.png"/>
          <p:cNvPicPr>
            <a:picLocks noChangeAspect="1"/>
          </p:cNvPicPr>
          <p:nvPr/>
        </p:nvPicPr>
        <p:blipFill>
          <a:blip r:embed="rId3">
            <a:extLst/>
          </a:blip>
          <a:stretch>
            <a:fillRect/>
          </a:stretch>
        </p:blipFill>
        <p:spPr>
          <a:xfrm>
            <a:off x="988547" y="1489917"/>
            <a:ext cx="1309090" cy="1309090"/>
          </a:xfrm>
          <a:prstGeom prst="rect">
            <a:avLst/>
          </a:prstGeom>
          <a:ln w="12700">
            <a:miter lim="400000"/>
          </a:ln>
        </p:spPr>
      </p:pic>
      <p:grpSp>
        <p:nvGrpSpPr>
          <p:cNvPr id="1042" name="Group"/>
          <p:cNvGrpSpPr/>
          <p:nvPr/>
        </p:nvGrpSpPr>
        <p:grpSpPr>
          <a:xfrm>
            <a:off x="345213" y="3594131"/>
            <a:ext cx="1645589" cy="699058"/>
            <a:chOff x="0" y="0"/>
            <a:chExt cx="1645588" cy="699057"/>
          </a:xfrm>
        </p:grpSpPr>
        <p:pic>
          <p:nvPicPr>
            <p:cNvPr id="1040" name="image12.png" descr="image12.png"/>
            <p:cNvPicPr>
              <a:picLocks noChangeAspect="1"/>
            </p:cNvPicPr>
            <p:nvPr/>
          </p:nvPicPr>
          <p:blipFill>
            <a:blip r:embed="rId4">
              <a:extLst/>
            </a:blip>
            <a:stretch>
              <a:fillRect/>
            </a:stretch>
          </p:blipFill>
          <p:spPr>
            <a:xfrm>
              <a:off x="372017" y="389952"/>
              <a:ext cx="901555" cy="309106"/>
            </a:xfrm>
            <a:prstGeom prst="rect">
              <a:avLst/>
            </a:prstGeom>
            <a:ln w="12700" cap="flat">
              <a:noFill/>
              <a:miter lim="400000"/>
            </a:ln>
            <a:effectLst/>
          </p:spPr>
        </p:pic>
        <p:pic>
          <p:nvPicPr>
            <p:cNvPr id="1041" name="image21.png" descr="image21.png"/>
            <p:cNvPicPr>
              <a:picLocks noChangeAspect="1"/>
            </p:cNvPicPr>
            <p:nvPr/>
          </p:nvPicPr>
          <p:blipFill>
            <a:blip r:embed="rId5">
              <a:extLst/>
            </a:blip>
            <a:stretch>
              <a:fillRect/>
            </a:stretch>
          </p:blipFill>
          <p:spPr>
            <a:xfrm>
              <a:off x="0" y="0"/>
              <a:ext cx="1645589" cy="327912"/>
            </a:xfrm>
            <a:prstGeom prst="rect">
              <a:avLst/>
            </a:prstGeom>
            <a:ln w="12700" cap="flat">
              <a:noFill/>
              <a:miter lim="400000"/>
            </a:ln>
            <a:effectLst/>
          </p:spPr>
        </p:pic>
      </p:grpSp>
      <p:pic>
        <p:nvPicPr>
          <p:cNvPr id="1043" name="image52.png" descr="image52.png"/>
          <p:cNvPicPr>
            <a:picLocks noChangeAspect="1"/>
          </p:cNvPicPr>
          <p:nvPr/>
        </p:nvPicPr>
        <p:blipFill>
          <a:blip r:embed="rId2">
            <a:extLst/>
          </a:blip>
          <a:stretch>
            <a:fillRect/>
          </a:stretch>
        </p:blipFill>
        <p:spPr>
          <a:xfrm>
            <a:off x="5405537" y="711842"/>
            <a:ext cx="3645085" cy="2865292"/>
          </a:xfrm>
          <a:prstGeom prst="rect">
            <a:avLst/>
          </a:prstGeom>
          <a:ln w="12700">
            <a:miter lim="400000"/>
          </a:ln>
        </p:spPr>
      </p:pic>
      <p:sp>
        <p:nvSpPr>
          <p:cNvPr id="1044" name="Big Data"/>
          <p:cNvSpPr/>
          <p:nvPr/>
        </p:nvSpPr>
        <p:spPr>
          <a:xfrm>
            <a:off x="6834957" y="4286294"/>
            <a:ext cx="98092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Big Data</a:t>
            </a:r>
          </a:p>
        </p:txBody>
      </p:sp>
      <p:pic>
        <p:nvPicPr>
          <p:cNvPr id="1045" name="spark.jpg" descr="spark.jpg"/>
          <p:cNvPicPr>
            <a:picLocks noChangeAspect="1"/>
          </p:cNvPicPr>
          <p:nvPr/>
        </p:nvPicPr>
        <p:blipFill>
          <a:blip r:embed="rId6">
            <a:extLst/>
          </a:blip>
          <a:stretch>
            <a:fillRect/>
          </a:stretch>
        </p:blipFill>
        <p:spPr>
          <a:xfrm>
            <a:off x="6501076" y="3481311"/>
            <a:ext cx="874231" cy="874231"/>
          </a:xfrm>
          <a:prstGeom prst="rect">
            <a:avLst/>
          </a:prstGeom>
          <a:ln w="12700">
            <a:miter lim="400000"/>
          </a:ln>
        </p:spPr>
      </p:pic>
      <p:pic>
        <p:nvPicPr>
          <p:cNvPr id="1046" name="hadoopelephant.png" descr="hadoopelephant.png"/>
          <p:cNvPicPr>
            <a:picLocks noChangeAspect="1"/>
          </p:cNvPicPr>
          <p:nvPr/>
        </p:nvPicPr>
        <p:blipFill>
          <a:blip r:embed="rId7">
            <a:extLst/>
          </a:blip>
          <a:stretch>
            <a:fillRect/>
          </a:stretch>
        </p:blipFill>
        <p:spPr>
          <a:xfrm>
            <a:off x="7461001" y="3752184"/>
            <a:ext cx="1406125" cy="332492"/>
          </a:xfrm>
          <a:prstGeom prst="rect">
            <a:avLst/>
          </a:prstGeom>
          <a:ln w="12700">
            <a:miter lim="400000"/>
          </a:ln>
        </p:spPr>
      </p:pic>
      <p:sp>
        <p:nvSpPr>
          <p:cNvPr id="1047" name="Small Data"/>
          <p:cNvSpPr/>
          <p:nvPr/>
        </p:nvSpPr>
        <p:spPr>
          <a:xfrm>
            <a:off x="238181" y="4286294"/>
            <a:ext cx="122213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Small Data</a:t>
            </a:r>
          </a:p>
        </p:txBody>
      </p:sp>
      <p:pic>
        <p:nvPicPr>
          <p:cNvPr id="1048" name="image54-small.png" descr="image54-small.png"/>
          <p:cNvPicPr>
            <a:picLocks noChangeAspect="1"/>
          </p:cNvPicPr>
          <p:nvPr/>
        </p:nvPicPr>
        <p:blipFill>
          <a:blip r:embed="rId8">
            <a:extLst/>
          </a:blip>
          <a:srcRect l="0" t="5819" r="0" b="0"/>
          <a:stretch>
            <a:fillRect/>
          </a:stretch>
        </p:blipFill>
        <p:spPr>
          <a:xfrm>
            <a:off x="3150517" y="1614895"/>
            <a:ext cx="2376696" cy="1678784"/>
          </a:xfrm>
          <a:prstGeom prst="rect">
            <a:avLst/>
          </a:prstGeom>
          <a:ln w="12700">
            <a:miter lim="400000"/>
          </a:ln>
        </p:spPr>
      </p:pic>
      <p:sp>
        <p:nvSpPr>
          <p:cNvPr id="1049" name="Line"/>
          <p:cNvSpPr/>
          <p:nvPr/>
        </p:nvSpPr>
        <p:spPr>
          <a:xfrm>
            <a:off x="2201234" y="919970"/>
            <a:ext cx="615207" cy="3468287"/>
          </a:xfrm>
          <a:custGeom>
            <a:avLst/>
            <a:gdLst/>
            <a:ahLst/>
            <a:cxnLst>
              <a:cxn ang="0">
                <a:pos x="wd2" y="hd2"/>
              </a:cxn>
              <a:cxn ang="5400000">
                <a:pos x="wd2" y="hd2"/>
              </a:cxn>
              <a:cxn ang="10800000">
                <a:pos x="wd2" y="hd2"/>
              </a:cxn>
              <a:cxn ang="16200000">
                <a:pos x="wd2" y="hd2"/>
              </a:cxn>
            </a:cxnLst>
            <a:rect l="0" t="0" r="r" b="b"/>
            <a:pathLst>
              <a:path w="16253" h="21600" fill="norm" stroke="1" extrusionOk="0">
                <a:moveTo>
                  <a:pt x="0" y="0"/>
                </a:moveTo>
                <a:cubicBezTo>
                  <a:pt x="20428" y="8261"/>
                  <a:pt x="21600" y="15461"/>
                  <a:pt x="3515" y="21600"/>
                </a:cubicBezTo>
              </a:path>
            </a:pathLst>
          </a:custGeom>
          <a:solidFill>
            <a:srgbClr val="FFFFFF"/>
          </a:solidFill>
          <a:ln w="508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50" name="Line"/>
          <p:cNvSpPr/>
          <p:nvPr/>
        </p:nvSpPr>
        <p:spPr>
          <a:xfrm flipH="1" flipV="1">
            <a:off x="2337584" y="4558763"/>
            <a:ext cx="4349244" cy="2"/>
          </a:xfrm>
          <a:prstGeom prst="line">
            <a:avLst/>
          </a:prstGeom>
          <a:ln w="508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51" name="Numba"/>
          <p:cNvSpPr/>
          <p:nvPr/>
        </p:nvSpPr>
        <p:spPr>
          <a:xfrm>
            <a:off x="719729" y="3152624"/>
            <a:ext cx="841061"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Numba</a:t>
            </a:r>
          </a:p>
        </p:txBody>
      </p:sp>
      <p:pic>
        <p:nvPicPr>
          <p:cNvPr id="1052" name="pasted-image.png" descr="pasted-image.png"/>
          <p:cNvPicPr>
            <a:picLocks noChangeAspect="1"/>
          </p:cNvPicPr>
          <p:nvPr/>
        </p:nvPicPr>
        <p:blipFill>
          <a:blip r:embed="rId9">
            <a:extLst/>
          </a:blip>
          <a:stretch>
            <a:fillRect/>
          </a:stretch>
        </p:blipFill>
        <p:spPr>
          <a:xfrm>
            <a:off x="3900747" y="3247173"/>
            <a:ext cx="1342507" cy="1342507"/>
          </a:xfrm>
          <a:prstGeom prst="rect">
            <a:avLst/>
          </a:prstGeom>
          <a:ln w="12700">
            <a:miter lim="400000"/>
          </a:ln>
        </p:spPr>
      </p:pic>
      <p:pic>
        <p:nvPicPr>
          <p:cNvPr id="1053" name="pasted-image.tiff" descr="pasted-image.tiff"/>
          <p:cNvPicPr>
            <a:picLocks noChangeAspect="1"/>
          </p:cNvPicPr>
          <p:nvPr/>
        </p:nvPicPr>
        <p:blipFill>
          <a:blip r:embed="rId10">
            <a:extLst/>
          </a:blip>
          <a:stretch>
            <a:fillRect/>
          </a:stretch>
        </p:blipFill>
        <p:spPr>
          <a:xfrm>
            <a:off x="473959" y="3222047"/>
            <a:ext cx="332491" cy="332492"/>
          </a:xfrm>
          <a:prstGeom prst="rect">
            <a:avLst/>
          </a:prstGeom>
          <a:ln w="12700">
            <a:miter lim="400000"/>
          </a:ln>
        </p:spPr>
      </p:pic>
      <p:sp>
        <p:nvSpPr>
          <p:cNvPr id="1054" name="Moving from small data to big data"/>
          <p:cNvSpPr/>
          <p:nvPr>
            <p:ph type="title" idx="4294967295"/>
          </p:nvPr>
        </p:nvSpPr>
        <p:spPr>
          <a:xfrm>
            <a:off x="251590" y="180137"/>
            <a:ext cx="7018934" cy="581041"/>
          </a:xfrm>
          <a:prstGeom prst="rect">
            <a:avLst/>
          </a:prstGeom>
        </p:spPr>
        <p:txBody>
          <a:bodyPr lIns="17143" tIns="17143" rIns="17143" bIns="17143"/>
          <a:lstStyle>
            <a:lvl1pPr>
              <a:defRPr sz="2800"/>
            </a:lvl1pPr>
          </a:lstStyle>
          <a:p>
            <a:pPr/>
            <a:r>
              <a:t>Moving from small data to big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9" grpId="1"/>
      <p:bldP build="whole" bldLvl="1" animBg="1" rev="0" advAuto="0" spid="1048" grpId="2"/>
    </p:bldLst>
  </p:timing>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6" name="Dask: From User Interaction to Execution"/>
          <p:cNvSpPr/>
          <p:nvPr>
            <p:ph type="title"/>
          </p:nvPr>
        </p:nvSpPr>
        <p:spPr>
          <a:prstGeom prst="rect">
            <a:avLst/>
          </a:prstGeom>
        </p:spPr>
        <p:txBody>
          <a:bodyPr/>
          <a:lstStyle>
            <a:lvl1pPr>
              <a:defRPr sz="3000">
                <a:solidFill>
                  <a:schemeClr val="accent5">
                    <a:lumOff val="-7058"/>
                  </a:schemeClr>
                </a:solidFill>
              </a:defRPr>
            </a:lvl1pPr>
          </a:lstStyle>
          <a:p>
            <a:pPr/>
            <a:r>
              <a:t>Dask: From User Interaction to Execution</a:t>
            </a:r>
          </a:p>
        </p:txBody>
      </p:sp>
      <p:pic>
        <p:nvPicPr>
          <p:cNvPr id="1057" name="pasted-image.tiff" descr="pasted-image.tiff"/>
          <p:cNvPicPr>
            <a:picLocks noChangeAspect="1"/>
          </p:cNvPicPr>
          <p:nvPr/>
        </p:nvPicPr>
        <p:blipFill>
          <a:blip r:embed="rId2">
            <a:extLst/>
          </a:blip>
          <a:stretch>
            <a:fillRect/>
          </a:stretch>
        </p:blipFill>
        <p:spPr>
          <a:xfrm>
            <a:off x="1064182" y="1351352"/>
            <a:ext cx="7247968" cy="2440796"/>
          </a:xfrm>
          <a:prstGeom prst="rect">
            <a:avLst/>
          </a:prstGeom>
          <a:ln w="12700">
            <a:miter lim="400000"/>
          </a:ln>
        </p:spPr>
      </p:pic>
      <p:sp>
        <p:nvSpPr>
          <p:cNvPr id="1058" name="delayed"/>
          <p:cNvSpPr/>
          <p:nvPr/>
        </p:nvSpPr>
        <p:spPr>
          <a:xfrm>
            <a:off x="1059209" y="3605559"/>
            <a:ext cx="1621732" cy="514068"/>
          </a:xfrm>
          <a:prstGeom prst="rect">
            <a:avLst/>
          </a:prstGeom>
          <a:gradFill>
            <a:gsLst>
              <a:gs pos="0">
                <a:srgbClr val="73808E"/>
              </a:gs>
              <a:gs pos="100000">
                <a:srgbClr val="C1CBD6"/>
              </a:gs>
            </a:gsLst>
            <a:lin ang="16200000"/>
          </a:gradFill>
          <a:ln w="25400">
            <a:solidFill>
              <a:schemeClr val="accent1"/>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8" tIns="45718" rIns="45718" bIns="45718" anchor="ctr"/>
          <a:lstStyle>
            <a:lvl1pPr>
              <a:defRPr b="1" sz="2300">
                <a:solidFill>
                  <a:srgbClr val="FFFFFF"/>
                </a:solidFill>
              </a:defRPr>
            </a:lvl1pPr>
          </a:lstStyle>
          <a:p>
            <a:pPr/>
            <a:r>
              <a:t>delayed</a:t>
            </a:r>
          </a:p>
        </p:txBody>
      </p:sp>
      <p:sp>
        <p:nvSpPr>
          <p:cNvPr id="1059" name="Line"/>
          <p:cNvSpPr/>
          <p:nvPr/>
        </p:nvSpPr>
        <p:spPr>
          <a:xfrm>
            <a:off x="2709019" y="1506842"/>
            <a:ext cx="814391" cy="1"/>
          </a:xfrm>
          <a:prstGeom prst="line">
            <a:avLst/>
          </a:prstGeom>
          <a:ln w="50800">
            <a:solidFill>
              <a:schemeClr val="accent4">
                <a:lumOff val="-4196"/>
              </a:schemeClr>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60" name="Line"/>
          <p:cNvSpPr/>
          <p:nvPr/>
        </p:nvSpPr>
        <p:spPr>
          <a:xfrm>
            <a:off x="5134719" y="1506842"/>
            <a:ext cx="1218531" cy="1"/>
          </a:xfrm>
          <a:prstGeom prst="line">
            <a:avLst/>
          </a:prstGeom>
          <a:ln w="50800">
            <a:solidFill>
              <a:schemeClr val="accent4">
                <a:lumOff val="-4196"/>
              </a:schemeClr>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061" name="Line"/>
          <p:cNvSpPr/>
          <p:nvPr/>
        </p:nvSpPr>
        <p:spPr>
          <a:xfrm flipV="1">
            <a:off x="2721669" y="3243205"/>
            <a:ext cx="795226" cy="528348"/>
          </a:xfrm>
          <a:prstGeom prst="line">
            <a:avLst/>
          </a:prstGeom>
          <a:ln w="25400">
            <a:solidFill>
              <a:schemeClr val="accent5"/>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3"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64" name="image47.gif" descr="image47.gif">
            <a:hlinkClick r:id="rId2" invalidUrl="" action="" tgtFrame="" tooltip="" history="1" highlightClick="0" endSnd="0"/>
          </p:cNvPr>
          <p:cNvPicPr>
            <a:picLocks noChangeAspect="0"/>
          </p:cNvPicPr>
          <p:nvPr/>
        </p:nvPicPr>
        <p:blipFill>
          <a:blip r:embed="rId3">
            <a:extLst/>
          </a:blip>
          <a:stretch>
            <a:fillRect/>
          </a:stretch>
        </p:blipFill>
        <p:spPr>
          <a:xfrm>
            <a:off x="4127589" y="705913"/>
            <a:ext cx="3734547" cy="1642365"/>
          </a:xfrm>
          <a:prstGeom prst="rect">
            <a:avLst/>
          </a:prstGeom>
          <a:ln w="12700">
            <a:miter lim="400000"/>
          </a:ln>
        </p:spPr>
      </p:pic>
      <p:pic>
        <p:nvPicPr>
          <p:cNvPr id="1065" name="image48.tif" descr="image48.tif">
            <a:hlinkClick r:id="rId4" invalidUrl="" action="" tgtFrame="" tooltip="" history="1" highlightClick="0" endSnd="0"/>
          </p:cNvPr>
          <p:cNvPicPr>
            <a:picLocks noChangeAspect="1"/>
          </p:cNvPicPr>
          <p:nvPr/>
        </p:nvPicPr>
        <p:blipFill>
          <a:blip r:embed="rId5">
            <a:alphaModFix amt="49000"/>
            <a:extLst/>
          </a:blip>
          <a:srcRect l="0" t="0" r="8090" b="0"/>
          <a:stretch>
            <a:fillRect/>
          </a:stretch>
        </p:blipFill>
        <p:spPr>
          <a:xfrm>
            <a:off x="4325111" y="2136589"/>
            <a:ext cx="4672857" cy="2790924"/>
          </a:xfrm>
          <a:prstGeom prst="rect">
            <a:avLst/>
          </a:prstGeom>
          <a:ln w="12700">
            <a:miter lim="400000"/>
          </a:ln>
        </p:spPr>
      </p:pic>
      <p:sp>
        <p:nvSpPr>
          <p:cNvPr id="1066" name="Dask: Parallel Data Processing"/>
          <p:cNvSpPr/>
          <p:nvPr>
            <p:ph type="title"/>
          </p:nvPr>
        </p:nvSpPr>
        <p:spPr>
          <a:xfrm>
            <a:off x="0" y="-1"/>
            <a:ext cx="6443473" cy="512962"/>
          </a:xfrm>
          <a:prstGeom prst="rect">
            <a:avLst/>
          </a:prstGeom>
        </p:spPr>
        <p:txBody>
          <a:bodyPr/>
          <a:lstStyle>
            <a:lvl1pPr>
              <a:defRPr b="1" sz="2500"/>
            </a:lvl1pPr>
          </a:lstStyle>
          <a:p>
            <a:pPr/>
            <a:r>
              <a:t>Dask: Parallel Data Processing</a:t>
            </a:r>
          </a:p>
        </p:txBody>
      </p:sp>
      <p:pic>
        <p:nvPicPr>
          <p:cNvPr id="1067" name="ttps://www.continuum.io/sites/default/files/dask_stacked.png" descr="ttps://www.continuum.io/sites/default/files/dask_stacked.png">
            <a:hlinkClick r:id="rId6" invalidUrl="" action="" tgtFrame="" tooltip="" history="1" highlightClick="0" endSnd="0"/>
          </p:cNvPr>
          <p:cNvPicPr>
            <a:picLocks noChangeAspect="1"/>
          </p:cNvPicPr>
          <p:nvPr/>
        </p:nvPicPr>
        <p:blipFill>
          <a:blip r:embed="rId7">
            <a:extLst/>
          </a:blip>
          <a:stretch>
            <a:fillRect/>
          </a:stretch>
        </p:blipFill>
        <p:spPr>
          <a:xfrm>
            <a:off x="2159387" y="3233639"/>
            <a:ext cx="1403514" cy="1403514"/>
          </a:xfrm>
          <a:prstGeom prst="rect">
            <a:avLst/>
          </a:prstGeom>
          <a:ln w="12700">
            <a:miter lim="400000"/>
          </a:ln>
        </p:spPr>
      </p:pic>
      <p:pic>
        <p:nvPicPr>
          <p:cNvPr id="1068" name="image49.png" descr="image49.png">
            <a:hlinkClick r:id="rId2" invalidUrl="" action="" tgtFrame="" tooltip="" history="1" highlightClick="0" endSnd="0"/>
          </p:cNvPr>
          <p:cNvPicPr>
            <a:picLocks noChangeAspect="1"/>
          </p:cNvPicPr>
          <p:nvPr/>
        </p:nvPicPr>
        <p:blipFill>
          <a:blip r:embed="rId8">
            <a:extLst/>
          </a:blip>
          <a:stretch>
            <a:fillRect/>
          </a:stretch>
        </p:blipFill>
        <p:spPr>
          <a:xfrm>
            <a:off x="246142" y="1057075"/>
            <a:ext cx="3207387" cy="2878321"/>
          </a:xfrm>
          <a:prstGeom prst="rect">
            <a:avLst/>
          </a:prstGeom>
          <a:ln w="12700">
            <a:miter lim="400000"/>
          </a:ln>
        </p:spPr>
      </p:pic>
      <p:sp>
        <p:nvSpPr>
          <p:cNvPr id="1069" name="Synthetic views of Numpy ndarrays"/>
          <p:cNvSpPr/>
          <p:nvPr/>
        </p:nvSpPr>
        <p:spPr>
          <a:xfrm>
            <a:off x="6692182" y="3963756"/>
            <a:ext cx="2532889"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Synthetic views of Numpy ndarrays</a:t>
            </a:r>
          </a:p>
        </p:txBody>
      </p:sp>
      <p:sp>
        <p:nvSpPr>
          <p:cNvPr id="1070" name="Synthetic views of Pandas DataFrames…"/>
          <p:cNvSpPr/>
          <p:nvPr/>
        </p:nvSpPr>
        <p:spPr>
          <a:xfrm>
            <a:off x="1685250" y="640992"/>
            <a:ext cx="2532889"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Synthetic views of Pandas DataFrames</a:t>
            </a:r>
          </a:p>
          <a:p>
            <a:pPr>
              <a:defRPr>
                <a:latin typeface="Arial"/>
                <a:ea typeface="Arial"/>
                <a:cs typeface="Arial"/>
                <a:sym typeface="Arial"/>
              </a:defRPr>
            </a:pPr>
            <a:r>
              <a:t>with HDFS support</a:t>
            </a:r>
          </a:p>
        </p:txBody>
      </p:sp>
      <p:pic>
        <p:nvPicPr>
          <p:cNvPr id="1071" name="image50.png" descr="image50.png">
            <a:hlinkClick r:id="rId4" invalidUrl="" action="" tgtFrame="" tooltip="" history="1" highlightClick="0" endSnd="0"/>
          </p:cNvPr>
          <p:cNvPicPr>
            <a:picLocks noChangeAspect="1"/>
          </p:cNvPicPr>
          <p:nvPr/>
        </p:nvPicPr>
        <p:blipFill>
          <a:blip r:embed="rId9">
            <a:extLst/>
          </a:blip>
          <a:stretch>
            <a:fillRect/>
          </a:stretch>
        </p:blipFill>
        <p:spPr>
          <a:xfrm>
            <a:off x="4590710" y="2771955"/>
            <a:ext cx="3968075" cy="1514968"/>
          </a:xfrm>
          <a:prstGeom prst="rect">
            <a:avLst/>
          </a:prstGeom>
          <a:ln w="12700">
            <a:miter lim="400000"/>
          </a:ln>
        </p:spPr>
      </p:pic>
      <p:pic>
        <p:nvPicPr>
          <p:cNvPr id="1072" name="image51.png" descr="image51.png">
            <a:hlinkClick r:id="rId2" invalidUrl="" action="" tgtFrame="" tooltip="" history="1" highlightClick="0" endSnd="0"/>
          </p:cNvPr>
          <p:cNvPicPr>
            <a:picLocks noChangeAspect="1"/>
          </p:cNvPicPr>
          <p:nvPr/>
        </p:nvPicPr>
        <p:blipFill>
          <a:blip r:embed="rId10">
            <a:extLst/>
          </a:blip>
          <a:stretch>
            <a:fillRect/>
          </a:stretch>
        </p:blipFill>
        <p:spPr>
          <a:xfrm rot="5400000">
            <a:off x="7449846" y="760091"/>
            <a:ext cx="1817380" cy="1358992"/>
          </a:xfrm>
          <a:prstGeom prst="rect">
            <a:avLst/>
          </a:prstGeom>
          <a:ln w="12700">
            <a:miter lim="400000"/>
          </a:ln>
        </p:spPr>
      </p:pic>
      <p:sp>
        <p:nvSpPr>
          <p:cNvPr id="1073" name="DAG construction and workflow manager"/>
          <p:cNvSpPr/>
          <p:nvPr/>
        </p:nvSpPr>
        <p:spPr>
          <a:xfrm>
            <a:off x="5706452" y="166223"/>
            <a:ext cx="2532889"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DAG construction and workflow manager</a:t>
            </a:r>
          </a:p>
        </p:txBody>
      </p:sp>
    </p:spTree>
  </p:cSld>
  <p:clrMapOvr>
    <a:masterClrMapping/>
  </p:clrMapOvr>
  <p:transition xmlns:p14="http://schemas.microsoft.com/office/powerpoint/2010/main" spd="fast"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5" name="dasklearn-large-small.png" descr="dasklearn-large-small.png"/>
          <p:cNvPicPr>
            <a:picLocks noChangeAspect="1"/>
          </p:cNvPicPr>
          <p:nvPr/>
        </p:nvPicPr>
        <p:blipFill>
          <a:blip r:embed="rId2">
            <a:extLst/>
          </a:blip>
          <a:stretch>
            <a:fillRect/>
          </a:stretch>
        </p:blipFill>
        <p:spPr>
          <a:xfrm>
            <a:off x="6399896" y="263388"/>
            <a:ext cx="2508925" cy="4244755"/>
          </a:xfrm>
          <a:prstGeom prst="rect">
            <a:avLst/>
          </a:prstGeom>
          <a:ln w="12700">
            <a:miter lim="400000"/>
          </a:ln>
        </p:spPr>
      </p:pic>
      <p:sp>
        <p:nvSpPr>
          <p:cNvPr id="1076" name="Dask is a Python parallel computing library that is:…"/>
          <p:cNvSpPr/>
          <p:nvPr/>
        </p:nvSpPr>
        <p:spPr>
          <a:xfrm>
            <a:off x="221499" y="660134"/>
            <a:ext cx="8447002" cy="40545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spcBef>
                <a:spcPts val="600"/>
              </a:spcBef>
              <a:defRPr>
                <a:latin typeface="Arial"/>
                <a:ea typeface="Arial"/>
                <a:cs typeface="Arial"/>
                <a:sym typeface="Arial"/>
              </a:defRPr>
            </a:pPr>
            <a:r>
              <a:rPr b="1"/>
              <a:t>Dask</a:t>
            </a:r>
            <a:r>
              <a:t> is a Python parallel computing library that is:</a:t>
            </a:r>
          </a:p>
          <a:p>
            <a:pPr marL="228599" indent="-228599">
              <a:lnSpc>
                <a:spcPct val="150000"/>
              </a:lnSpc>
              <a:spcBef>
                <a:spcPts val="600"/>
              </a:spcBef>
              <a:buSzPct val="100000"/>
              <a:buChar char="•"/>
              <a:defRPr>
                <a:latin typeface="Arial"/>
                <a:ea typeface="Arial"/>
                <a:cs typeface="Arial"/>
                <a:sym typeface="Arial"/>
              </a:defRPr>
            </a:pPr>
            <a:r>
              <a:rPr b="1"/>
              <a:t>Familiar</a:t>
            </a:r>
            <a:r>
              <a:t>: Implements parallel NumPy and Pandas objects</a:t>
            </a:r>
          </a:p>
          <a:p>
            <a:pPr marL="228599" indent="-228599">
              <a:lnSpc>
                <a:spcPct val="150000"/>
              </a:lnSpc>
              <a:spcBef>
                <a:spcPts val="600"/>
              </a:spcBef>
              <a:buSzPct val="100000"/>
              <a:buChar char="•"/>
              <a:defRPr>
                <a:latin typeface="Arial"/>
                <a:ea typeface="Arial"/>
                <a:cs typeface="Arial"/>
                <a:sym typeface="Arial"/>
              </a:defRPr>
            </a:pPr>
            <a:r>
              <a:rPr b="1"/>
              <a:t>Fast</a:t>
            </a:r>
            <a:r>
              <a:t>: Optimized for demanding for numerical applications</a:t>
            </a:r>
          </a:p>
          <a:p>
            <a:pPr marL="228599" indent="-228599">
              <a:lnSpc>
                <a:spcPct val="150000"/>
              </a:lnSpc>
              <a:spcBef>
                <a:spcPts val="600"/>
              </a:spcBef>
              <a:buSzPct val="100000"/>
              <a:buChar char="•"/>
              <a:defRPr>
                <a:latin typeface="Arial"/>
                <a:ea typeface="Arial"/>
                <a:cs typeface="Arial"/>
                <a:sym typeface="Arial"/>
              </a:defRPr>
            </a:pPr>
            <a:r>
              <a:rPr b="1"/>
              <a:t>Flexible</a:t>
            </a:r>
            <a:r>
              <a:t>: for sophisticated and messy algorithms</a:t>
            </a:r>
          </a:p>
          <a:p>
            <a:pPr marL="228599" indent="-228599">
              <a:lnSpc>
                <a:spcPct val="150000"/>
              </a:lnSpc>
              <a:spcBef>
                <a:spcPts val="600"/>
              </a:spcBef>
              <a:buSzPct val="100000"/>
              <a:buChar char="•"/>
              <a:defRPr>
                <a:latin typeface="Arial"/>
                <a:ea typeface="Arial"/>
                <a:cs typeface="Arial"/>
                <a:sym typeface="Arial"/>
              </a:defRPr>
            </a:pPr>
            <a:r>
              <a:rPr b="1"/>
              <a:t>Scales up</a:t>
            </a:r>
            <a:r>
              <a:t>: Runs resiliently on clusters of 100s of machines</a:t>
            </a:r>
          </a:p>
          <a:p>
            <a:pPr marL="228599" indent="-228599">
              <a:lnSpc>
                <a:spcPct val="150000"/>
              </a:lnSpc>
              <a:spcBef>
                <a:spcPts val="600"/>
              </a:spcBef>
              <a:buSzPct val="100000"/>
              <a:buChar char="•"/>
              <a:defRPr>
                <a:latin typeface="Arial"/>
                <a:ea typeface="Arial"/>
                <a:cs typeface="Arial"/>
                <a:sym typeface="Arial"/>
              </a:defRPr>
            </a:pPr>
            <a:r>
              <a:rPr b="1"/>
              <a:t>Scales down</a:t>
            </a:r>
            <a:r>
              <a:t>: Pragmatic in a single process on a laptop</a:t>
            </a:r>
          </a:p>
          <a:p>
            <a:pPr marL="228599" indent="-228599">
              <a:lnSpc>
                <a:spcPct val="150000"/>
              </a:lnSpc>
              <a:spcBef>
                <a:spcPts val="600"/>
              </a:spcBef>
              <a:buSzPct val="100000"/>
              <a:buChar char="•"/>
              <a:defRPr>
                <a:latin typeface="Arial"/>
                <a:ea typeface="Arial"/>
                <a:cs typeface="Arial"/>
                <a:sym typeface="Arial"/>
              </a:defRPr>
            </a:pPr>
            <a:r>
              <a:rPr b="1"/>
              <a:t>Interactive</a:t>
            </a:r>
            <a:r>
              <a:t>: Responsive and fast for interactive data science</a:t>
            </a:r>
          </a:p>
          <a:p>
            <a:pPr>
              <a:lnSpc>
                <a:spcPct val="150000"/>
              </a:lnSpc>
              <a:spcBef>
                <a:spcPts val="600"/>
              </a:spcBef>
              <a:defRPr>
                <a:latin typeface="Arial"/>
                <a:ea typeface="Arial"/>
                <a:cs typeface="Arial"/>
                <a:sym typeface="Arial"/>
              </a:defRPr>
            </a:pPr>
            <a:r>
              <a:t>Dask </a:t>
            </a:r>
            <a:r>
              <a:rPr b="1"/>
              <a:t>complements</a:t>
            </a:r>
            <a:r>
              <a:t> the rest of Anaconda. It was developed with</a:t>
            </a:r>
            <a:br/>
            <a:r>
              <a:t>NumPy, Pandas, and scikit-learn developers.</a:t>
            </a:r>
          </a:p>
        </p:txBody>
      </p:sp>
      <p:sp>
        <p:nvSpPr>
          <p:cNvPr id="1077" name="Overview of Dask"/>
          <p:cNvSpPr/>
          <p:nvPr>
            <p:ph type="title"/>
          </p:nvPr>
        </p:nvSpPr>
        <p:spPr>
          <a:xfrm>
            <a:off x="315190" y="127667"/>
            <a:ext cx="8513620" cy="641171"/>
          </a:xfrm>
          <a:prstGeom prst="rect">
            <a:avLst/>
          </a:prstGeom>
        </p:spPr>
        <p:txBody>
          <a:bodyPr/>
          <a:lstStyle>
            <a:lvl1pPr>
              <a:defRPr sz="3000"/>
            </a:lvl1pPr>
          </a:lstStyle>
          <a:p>
            <a:pPr/>
            <a:r>
              <a:t>Overview of Dask</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x.T - x.mean(axis=0)"/>
          <p:cNvSpPr/>
          <p:nvPr/>
        </p:nvSpPr>
        <p:spPr>
          <a:xfrm>
            <a:off x="552718" y="1390445"/>
            <a:ext cx="3780930" cy="1118423"/>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latin typeface="+mn-lt"/>
                <a:ea typeface="+mn-ea"/>
                <a:cs typeface="+mn-cs"/>
                <a:sym typeface="Calibri"/>
              </a:defRPr>
            </a:lvl1pPr>
          </a:lstStyle>
          <a:p>
            <a:pPr/>
            <a:r>
              <a:t>x.T - x.mean(axis=0)</a:t>
            </a:r>
          </a:p>
        </p:txBody>
      </p:sp>
      <p:sp>
        <p:nvSpPr>
          <p:cNvPr id="1080" name="df.groupby(df.index).value.mean()"/>
          <p:cNvSpPr/>
          <p:nvPr/>
        </p:nvSpPr>
        <p:spPr>
          <a:xfrm>
            <a:off x="413018" y="3311571"/>
            <a:ext cx="3780930" cy="1118423"/>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latin typeface="+mn-lt"/>
                <a:ea typeface="+mn-ea"/>
                <a:cs typeface="+mn-cs"/>
                <a:sym typeface="Calibri"/>
              </a:defRPr>
            </a:lvl1pPr>
          </a:lstStyle>
          <a:p>
            <a:pPr/>
            <a:r>
              <a:t>df.groupby(df.index).value.mean()</a:t>
            </a:r>
          </a:p>
        </p:txBody>
      </p:sp>
      <p:sp>
        <p:nvSpPr>
          <p:cNvPr id="1081" name="def load(filename):…"/>
          <p:cNvSpPr/>
          <p:nvPr/>
        </p:nvSpPr>
        <p:spPr>
          <a:xfrm>
            <a:off x="4696052" y="3311571"/>
            <a:ext cx="3780930" cy="1118423"/>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45718" tIns="45718" rIns="45718" bIns="45718" anchor="ctr"/>
          <a:lstStyle/>
          <a:p>
            <a:pPr indent="139700" algn="just">
              <a:defRPr>
                <a:solidFill>
                  <a:srgbClr val="FFFFFF"/>
                </a:solidFill>
                <a:latin typeface="+mn-lt"/>
                <a:ea typeface="+mn-ea"/>
                <a:cs typeface="+mn-cs"/>
                <a:sym typeface="Calibri"/>
              </a:defRPr>
            </a:pPr>
            <a:r>
              <a:t>def load(filename):</a:t>
            </a:r>
          </a:p>
          <a:p>
            <a:pPr indent="139700" algn="just">
              <a:defRPr>
                <a:solidFill>
                  <a:srgbClr val="FFFFFF"/>
                </a:solidFill>
                <a:latin typeface="+mn-lt"/>
                <a:ea typeface="+mn-ea"/>
                <a:cs typeface="+mn-cs"/>
                <a:sym typeface="Calibri"/>
              </a:defRPr>
            </a:pPr>
            <a:r>
              <a:t>def clean(data):</a:t>
            </a:r>
          </a:p>
          <a:p>
            <a:pPr indent="139700" algn="just">
              <a:defRPr>
                <a:solidFill>
                  <a:srgbClr val="FFFFFF"/>
                </a:solidFill>
                <a:latin typeface="+mn-lt"/>
                <a:ea typeface="+mn-ea"/>
                <a:cs typeface="+mn-cs"/>
                <a:sym typeface="Calibri"/>
              </a:defRPr>
            </a:pPr>
            <a:r>
              <a:t>def analyze(result):</a:t>
            </a:r>
          </a:p>
        </p:txBody>
      </p:sp>
      <p:sp>
        <p:nvSpPr>
          <p:cNvPr id="1082" name="Dask array (mimics NumPy)"/>
          <p:cNvSpPr/>
          <p:nvPr/>
        </p:nvSpPr>
        <p:spPr>
          <a:xfrm>
            <a:off x="936578" y="883307"/>
            <a:ext cx="301320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b="1">
                <a:latin typeface="Arial"/>
                <a:ea typeface="Arial"/>
                <a:cs typeface="Arial"/>
                <a:sym typeface="Arial"/>
              </a:defRPr>
            </a:pPr>
            <a:r>
              <a:t>Dask array </a:t>
            </a:r>
            <a:r>
              <a:rPr b="0"/>
              <a:t>(mimics NumPy)</a:t>
            </a:r>
          </a:p>
        </p:txBody>
      </p:sp>
      <p:sp>
        <p:nvSpPr>
          <p:cNvPr id="1083" name="Dask dataframe (mimics Pandas)"/>
          <p:cNvSpPr/>
          <p:nvPr/>
        </p:nvSpPr>
        <p:spPr>
          <a:xfrm>
            <a:off x="517267" y="2815972"/>
            <a:ext cx="357243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b="1">
                <a:latin typeface="Arial"/>
                <a:ea typeface="Arial"/>
                <a:cs typeface="Arial"/>
                <a:sym typeface="Arial"/>
              </a:defRPr>
            </a:pPr>
            <a:r>
              <a:t>Dask dataframe </a:t>
            </a:r>
            <a:r>
              <a:rPr b="0"/>
              <a:t>(mimics Pandas)</a:t>
            </a:r>
          </a:p>
        </p:txBody>
      </p:sp>
      <p:sp>
        <p:nvSpPr>
          <p:cNvPr id="1084" name="Dask delayed (wraps custom code)"/>
          <p:cNvSpPr/>
          <p:nvPr/>
        </p:nvSpPr>
        <p:spPr>
          <a:xfrm>
            <a:off x="4565115" y="2815972"/>
            <a:ext cx="37505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b="1">
                <a:latin typeface="Arial"/>
                <a:ea typeface="Arial"/>
                <a:cs typeface="Arial"/>
                <a:sym typeface="Arial"/>
              </a:defRPr>
            </a:pPr>
            <a:r>
              <a:t>Dask delayed </a:t>
            </a:r>
            <a:r>
              <a:rPr b="0"/>
              <a:t>(wraps custom code)</a:t>
            </a:r>
          </a:p>
        </p:txBody>
      </p:sp>
      <p:sp>
        <p:nvSpPr>
          <p:cNvPr id="1085" name="b.map(json.loads).foldby(...)"/>
          <p:cNvSpPr/>
          <p:nvPr/>
        </p:nvSpPr>
        <p:spPr>
          <a:xfrm>
            <a:off x="4696052" y="1390445"/>
            <a:ext cx="3780930" cy="1118423"/>
          </a:xfrm>
          <a:prstGeom prst="rect">
            <a:avLst/>
          </a:prstGeom>
          <a:solidFill>
            <a:srgbClr val="008F00"/>
          </a:solidFill>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latin typeface="+mn-lt"/>
                <a:ea typeface="+mn-ea"/>
                <a:cs typeface="+mn-cs"/>
                <a:sym typeface="Calibri"/>
              </a:defRPr>
            </a:lvl1pPr>
          </a:lstStyle>
          <a:p>
            <a:pPr/>
            <a:r>
              <a:t>b.map(json.loads).foldby(...)</a:t>
            </a:r>
          </a:p>
        </p:txBody>
      </p:sp>
      <p:sp>
        <p:nvSpPr>
          <p:cNvPr id="1086" name="Dask bag (collection of data)"/>
          <p:cNvSpPr/>
          <p:nvPr/>
        </p:nvSpPr>
        <p:spPr>
          <a:xfrm>
            <a:off x="5060546" y="883307"/>
            <a:ext cx="3051940"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ct val="150000"/>
              </a:lnSpc>
              <a:defRPr b="1">
                <a:latin typeface="Arial"/>
                <a:ea typeface="Arial"/>
                <a:cs typeface="Arial"/>
                <a:sym typeface="Arial"/>
              </a:defRPr>
            </a:pPr>
            <a:r>
              <a:t>Dask bag </a:t>
            </a:r>
            <a:r>
              <a:rPr b="0"/>
              <a:t>(collection of data)</a:t>
            </a:r>
          </a:p>
        </p:txBody>
      </p:sp>
      <p:sp>
        <p:nvSpPr>
          <p:cNvPr id="1087" name="Dask Collections: Familiar Expressions and API"/>
          <p:cNvSpPr/>
          <p:nvPr>
            <p:ph type="title"/>
          </p:nvPr>
        </p:nvSpPr>
        <p:spPr>
          <a:xfrm>
            <a:off x="315190" y="174380"/>
            <a:ext cx="8513620" cy="641171"/>
          </a:xfrm>
          <a:prstGeom prst="rect">
            <a:avLst/>
          </a:prstGeom>
        </p:spPr>
        <p:txBody>
          <a:bodyPr/>
          <a:lstStyle>
            <a:lvl1pPr>
              <a:defRPr sz="3000"/>
            </a:lvl1pPr>
          </a:lstStyle>
          <a:p>
            <a:pPr/>
            <a:r>
              <a:t>Dask Collections: Familiar Expressions and API</a:t>
            </a:r>
          </a:p>
        </p:txBody>
      </p:sp>
    </p:spTree>
  </p:cSld>
  <p:clrMapOvr>
    <a:masterClrMapping/>
  </p:clrMapOvr>
  <p:transition xmlns:p14="http://schemas.microsoft.com/office/powerpoint/2010/main" spd="fast"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9" name="image21.png" descr="image21.png"/>
          <p:cNvPicPr>
            <a:picLocks noChangeAspect="1"/>
          </p:cNvPicPr>
          <p:nvPr/>
        </p:nvPicPr>
        <p:blipFill>
          <a:blip r:embed="rId2">
            <a:extLst/>
          </a:blip>
          <a:stretch>
            <a:fillRect/>
          </a:stretch>
        </p:blipFill>
        <p:spPr>
          <a:xfrm>
            <a:off x="1922491" y="928531"/>
            <a:ext cx="1526793" cy="304240"/>
          </a:xfrm>
          <a:prstGeom prst="rect">
            <a:avLst/>
          </a:prstGeom>
          <a:ln w="12700">
            <a:miter lim="400000"/>
          </a:ln>
        </p:spPr>
      </p:pic>
      <p:pic>
        <p:nvPicPr>
          <p:cNvPr id="1090" name="pasted-image.png" descr="pasted-image.png"/>
          <p:cNvPicPr>
            <a:picLocks noChangeAspect="1"/>
          </p:cNvPicPr>
          <p:nvPr/>
        </p:nvPicPr>
        <p:blipFill>
          <a:blip r:embed="rId3">
            <a:extLst/>
          </a:blip>
          <a:stretch>
            <a:fillRect/>
          </a:stretch>
        </p:blipFill>
        <p:spPr>
          <a:xfrm>
            <a:off x="6325671" y="689008"/>
            <a:ext cx="783285" cy="783285"/>
          </a:xfrm>
          <a:prstGeom prst="rect">
            <a:avLst/>
          </a:prstGeom>
          <a:ln w="12700">
            <a:miter lim="400000"/>
          </a:ln>
        </p:spPr>
      </p:pic>
      <p:sp>
        <p:nvSpPr>
          <p:cNvPr id="1091" name="&gt;&gt;&gt; import pandas as pd…"/>
          <p:cNvSpPr/>
          <p:nvPr/>
        </p:nvSpPr>
        <p:spPr>
          <a:xfrm>
            <a:off x="75446" y="1607969"/>
            <a:ext cx="4241665" cy="2708275"/>
          </a:xfrm>
          <a:prstGeom prst="rect">
            <a:avLst/>
          </a:prstGeom>
          <a:solidFill>
            <a:srgbClr val="ECEEEF"/>
          </a:solidFill>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defTabSz="584200">
              <a:defRPr sz="1400">
                <a:latin typeface="Courier New"/>
                <a:ea typeface="Courier New"/>
                <a:cs typeface="Courier New"/>
                <a:sym typeface="Courier New"/>
              </a:defRPr>
            </a:pPr>
            <a:r>
              <a:t>&gt;&gt;&gt; </a:t>
            </a:r>
            <a:r>
              <a:rPr b="1">
                <a:solidFill>
                  <a:srgbClr val="B90504"/>
                </a:solidFill>
              </a:rPr>
              <a:t>import</a:t>
            </a:r>
            <a:r>
              <a:t> pandas </a:t>
            </a:r>
            <a:r>
              <a:rPr b="1">
                <a:solidFill>
                  <a:srgbClr val="B90504"/>
                </a:solidFill>
              </a:rPr>
              <a:t>as</a:t>
            </a:r>
            <a:r>
              <a:t> pd</a:t>
            </a:r>
          </a:p>
          <a:p>
            <a:pPr defTabSz="584200">
              <a:defRPr sz="1400">
                <a:latin typeface="Courier New"/>
                <a:ea typeface="Courier New"/>
                <a:cs typeface="Courier New"/>
                <a:sym typeface="Courier New"/>
              </a:defRPr>
            </a:pPr>
          </a:p>
          <a:p>
            <a:pPr defTabSz="584200">
              <a:defRPr sz="1400">
                <a:latin typeface="Courier New"/>
                <a:ea typeface="Courier New"/>
                <a:cs typeface="Courier New"/>
                <a:sym typeface="Courier New"/>
              </a:defRPr>
            </a:pPr>
            <a:r>
              <a:t>&gt;&gt;&gt; df = pd.read_csv(</a:t>
            </a:r>
            <a:r>
              <a:rPr>
                <a:solidFill>
                  <a:srgbClr val="B90504"/>
                </a:solidFill>
              </a:rPr>
              <a:t>'iris.csv'</a:t>
            </a:r>
            <a:r>
              <a:t>)</a:t>
            </a:r>
          </a:p>
          <a:p>
            <a:pPr defTabSz="584200">
              <a:defRPr sz="1400">
                <a:latin typeface="Courier New"/>
                <a:ea typeface="Courier New"/>
                <a:cs typeface="Courier New"/>
                <a:sym typeface="Courier New"/>
              </a:defRPr>
            </a:pPr>
          </a:p>
          <a:p>
            <a:pPr defTabSz="584200">
              <a:defRPr sz="1400">
                <a:latin typeface="Courier New"/>
                <a:ea typeface="Courier New"/>
                <a:cs typeface="Courier New"/>
                <a:sym typeface="Courier New"/>
              </a:defRPr>
            </a:pPr>
            <a:r>
              <a:t>&gt;&gt;&gt; df.head()</a:t>
            </a:r>
          </a:p>
          <a:p>
            <a:pPr defTabSz="584200">
              <a:defRPr sz="700">
                <a:latin typeface="Courier New"/>
                <a:ea typeface="Courier New"/>
                <a:cs typeface="Courier New"/>
                <a:sym typeface="Courier New"/>
              </a:defRPr>
            </a:pPr>
          </a:p>
          <a:p>
            <a:pPr defTabSz="584200">
              <a:defRPr sz="700">
                <a:latin typeface="Courier New"/>
                <a:ea typeface="Courier New"/>
                <a:cs typeface="Courier New"/>
                <a:sym typeface="Courier New"/>
              </a:defRPr>
            </a:pPr>
            <a:r>
              <a:t>   sepal_length  sepal_width  petal_length  petal_width      species</a:t>
            </a:r>
          </a:p>
          <a:p>
            <a:pPr defTabSz="584200">
              <a:defRPr sz="700">
                <a:latin typeface="Courier New"/>
                <a:ea typeface="Courier New"/>
                <a:cs typeface="Courier New"/>
                <a:sym typeface="Courier New"/>
              </a:defRPr>
            </a:pPr>
            <a:r>
              <a:t>0           5.1          3.5           1.4          0.2  Iris-setosa</a:t>
            </a:r>
          </a:p>
          <a:p>
            <a:pPr defTabSz="584200">
              <a:defRPr sz="700">
                <a:latin typeface="Courier New"/>
                <a:ea typeface="Courier New"/>
                <a:cs typeface="Courier New"/>
                <a:sym typeface="Courier New"/>
              </a:defRPr>
            </a:pPr>
            <a:r>
              <a:t>1           4.9          3.0           1.4          0.2  Iris-setosa</a:t>
            </a:r>
          </a:p>
          <a:p>
            <a:pPr defTabSz="584200">
              <a:defRPr sz="700">
                <a:latin typeface="Courier New"/>
                <a:ea typeface="Courier New"/>
                <a:cs typeface="Courier New"/>
                <a:sym typeface="Courier New"/>
              </a:defRPr>
            </a:pPr>
            <a:r>
              <a:t>2           4.7          3.2           1.3          0.2  Iris-setosa</a:t>
            </a:r>
          </a:p>
          <a:p>
            <a:pPr defTabSz="584200">
              <a:defRPr sz="700">
                <a:latin typeface="Courier New"/>
                <a:ea typeface="Courier New"/>
                <a:cs typeface="Courier New"/>
                <a:sym typeface="Courier New"/>
              </a:defRPr>
            </a:pPr>
            <a:r>
              <a:t>3           4.6          3.1           1.5          0.2  Iris-setosa</a:t>
            </a:r>
          </a:p>
          <a:p>
            <a:pPr defTabSz="584200">
              <a:defRPr sz="700">
                <a:latin typeface="Courier New"/>
                <a:ea typeface="Courier New"/>
                <a:cs typeface="Courier New"/>
                <a:sym typeface="Courier New"/>
              </a:defRPr>
            </a:pPr>
            <a:r>
              <a:t>4           5.0          3.6           1.4          0.2  Iris-setosa</a:t>
            </a:r>
          </a:p>
          <a:p>
            <a:pPr>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700">
                <a:solidFill>
                  <a:srgbClr val="F5F5F5"/>
                </a:solidFill>
                <a:latin typeface="Monaco"/>
                <a:ea typeface="Monaco"/>
                <a:cs typeface="Monaco"/>
                <a:sym typeface="Monaco"/>
              </a:defRPr>
            </a:pPr>
          </a:p>
          <a:p>
            <a:pPr defTabSz="584200">
              <a:defRPr sz="1200">
                <a:latin typeface="Courier New"/>
                <a:ea typeface="Courier New"/>
                <a:cs typeface="Courier New"/>
                <a:sym typeface="Courier New"/>
              </a:defRPr>
            </a:pPr>
            <a:r>
              <a:t>&gt;&gt;&gt; max_sepal_length_setosa = df[df.species == </a:t>
            </a:r>
            <a:r>
              <a:rPr>
                <a:solidFill>
                  <a:srgbClr val="B90504"/>
                </a:solidFill>
              </a:rPr>
              <a:t>'setosa'</a:t>
            </a:r>
            <a:r>
              <a:t>].sepal_length.max()</a:t>
            </a:r>
          </a:p>
          <a:p>
            <a:pPr defTabSz="584200">
              <a:defRPr sz="1200">
                <a:latin typeface="Courier New"/>
                <a:ea typeface="Courier New"/>
                <a:cs typeface="Courier New"/>
                <a:sym typeface="Courier New"/>
              </a:defRPr>
            </a:pPr>
          </a:p>
          <a:p>
            <a:pPr defTabSz="584200">
              <a:defRPr sz="1200">
                <a:latin typeface="Courier New"/>
                <a:ea typeface="Courier New"/>
                <a:cs typeface="Courier New"/>
                <a:sym typeface="Courier New"/>
              </a:defRPr>
            </a:pPr>
            <a:r>
              <a:t>5.7999999999999998</a:t>
            </a:r>
          </a:p>
        </p:txBody>
      </p:sp>
      <p:sp>
        <p:nvSpPr>
          <p:cNvPr id="1092" name="&gt;&gt;&gt; import dask.dataframe as dd…"/>
          <p:cNvSpPr/>
          <p:nvPr/>
        </p:nvSpPr>
        <p:spPr>
          <a:xfrm>
            <a:off x="4428833" y="1506310"/>
            <a:ext cx="4576961" cy="3190875"/>
          </a:xfrm>
          <a:prstGeom prst="rect">
            <a:avLst/>
          </a:prstGeom>
          <a:solidFill>
            <a:srgbClr val="ECEEEF"/>
          </a:solidFill>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defTabSz="584200">
              <a:defRPr sz="1400">
                <a:latin typeface="Courier New"/>
                <a:ea typeface="Courier New"/>
                <a:cs typeface="Courier New"/>
                <a:sym typeface="Courier New"/>
              </a:defRPr>
            </a:pPr>
            <a:r>
              <a:t>&gt;&gt;&gt; </a:t>
            </a:r>
            <a:r>
              <a:rPr b="1">
                <a:solidFill>
                  <a:srgbClr val="B90504"/>
                </a:solidFill>
              </a:rPr>
              <a:t>import</a:t>
            </a:r>
            <a:r>
              <a:t> dask.dataframe </a:t>
            </a:r>
            <a:r>
              <a:rPr b="1">
                <a:solidFill>
                  <a:srgbClr val="B90504"/>
                </a:solidFill>
              </a:rPr>
              <a:t>as</a:t>
            </a:r>
            <a:r>
              <a:t> dd</a:t>
            </a:r>
          </a:p>
          <a:p>
            <a:pPr defTabSz="584200">
              <a:defRPr sz="1400">
                <a:latin typeface="Courier New"/>
                <a:ea typeface="Courier New"/>
                <a:cs typeface="Courier New"/>
                <a:sym typeface="Courier New"/>
              </a:defRPr>
            </a:pPr>
          </a:p>
          <a:p>
            <a:pPr defTabSz="584200">
              <a:defRPr sz="1400">
                <a:latin typeface="Courier New"/>
                <a:ea typeface="Courier New"/>
                <a:cs typeface="Courier New"/>
                <a:sym typeface="Courier New"/>
              </a:defRPr>
            </a:pPr>
            <a:r>
              <a:t>&gt;&gt;&gt; ddf = dd.read_csv(</a:t>
            </a:r>
            <a:r>
              <a:rPr>
                <a:solidFill>
                  <a:srgbClr val="B90504"/>
                </a:solidFill>
              </a:rPr>
              <a:t>'*.csv'</a:t>
            </a:r>
            <a:r>
              <a:t>)</a:t>
            </a:r>
          </a:p>
          <a:p>
            <a:pPr defTabSz="584200">
              <a:defRPr sz="1400">
                <a:latin typeface="Courier New"/>
                <a:ea typeface="Courier New"/>
                <a:cs typeface="Courier New"/>
                <a:sym typeface="Courier New"/>
              </a:defRPr>
            </a:pPr>
          </a:p>
          <a:p>
            <a:pPr defTabSz="584200">
              <a:defRPr sz="1400">
                <a:latin typeface="Courier New"/>
                <a:ea typeface="Courier New"/>
                <a:cs typeface="Courier New"/>
                <a:sym typeface="Courier New"/>
              </a:defRPr>
            </a:pPr>
            <a:r>
              <a:t>&gt;&gt;&gt; ddf.head()</a:t>
            </a:r>
          </a:p>
          <a:p>
            <a:pPr defTabSz="584200">
              <a:defRPr sz="900">
                <a:latin typeface="Courier New"/>
                <a:ea typeface="Courier New"/>
                <a:cs typeface="Courier New"/>
                <a:sym typeface="Courier New"/>
              </a:defRPr>
            </a:pPr>
          </a:p>
          <a:p>
            <a:pPr defTabSz="584200">
              <a:defRPr sz="700">
                <a:latin typeface="Courier New"/>
                <a:ea typeface="Courier New"/>
                <a:cs typeface="Courier New"/>
                <a:sym typeface="Courier New"/>
              </a:defRPr>
            </a:pPr>
            <a:r>
              <a:t>   sepal_length  sepal_width  petal_length  petal_width      species</a:t>
            </a:r>
          </a:p>
          <a:p>
            <a:pPr defTabSz="584200">
              <a:defRPr sz="700">
                <a:latin typeface="Courier New"/>
                <a:ea typeface="Courier New"/>
                <a:cs typeface="Courier New"/>
                <a:sym typeface="Courier New"/>
              </a:defRPr>
            </a:pPr>
            <a:r>
              <a:t>0           5.1          3.5           1.4          0.2  Iris-setosa</a:t>
            </a:r>
          </a:p>
          <a:p>
            <a:pPr defTabSz="584200">
              <a:defRPr sz="700">
                <a:latin typeface="Courier New"/>
                <a:ea typeface="Courier New"/>
                <a:cs typeface="Courier New"/>
                <a:sym typeface="Courier New"/>
              </a:defRPr>
            </a:pPr>
            <a:r>
              <a:t>1           4.9          3.0           1.4          0.2  Iris-setosa</a:t>
            </a:r>
          </a:p>
          <a:p>
            <a:pPr defTabSz="584200">
              <a:defRPr sz="700">
                <a:latin typeface="Courier New"/>
                <a:ea typeface="Courier New"/>
                <a:cs typeface="Courier New"/>
                <a:sym typeface="Courier New"/>
              </a:defRPr>
            </a:pPr>
            <a:r>
              <a:t>2           4.7          3.2           1.3          0.2  Iris-setosa</a:t>
            </a:r>
          </a:p>
          <a:p>
            <a:pPr defTabSz="584200">
              <a:defRPr sz="700">
                <a:latin typeface="Courier New"/>
                <a:ea typeface="Courier New"/>
                <a:cs typeface="Courier New"/>
                <a:sym typeface="Courier New"/>
              </a:defRPr>
            </a:pPr>
            <a:r>
              <a:t>3           4.6          3.1           1.5          0.2  Iris-setosa</a:t>
            </a:r>
          </a:p>
          <a:p>
            <a:pPr defTabSz="584200">
              <a:defRPr sz="700">
                <a:latin typeface="Courier New"/>
                <a:ea typeface="Courier New"/>
                <a:cs typeface="Courier New"/>
                <a:sym typeface="Courier New"/>
              </a:defRPr>
            </a:pPr>
            <a:r>
              <a:t>4           5.0          3.6           1.4          0.2  Iris-setosa</a:t>
            </a:r>
          </a:p>
          <a:p>
            <a:pPr defTabSz="584200">
              <a:defRPr sz="700">
                <a:latin typeface="Courier New"/>
                <a:ea typeface="Courier New"/>
                <a:cs typeface="Courier New"/>
                <a:sym typeface="Courier New"/>
              </a:defRPr>
            </a:pPr>
            <a:r>
              <a:t>…</a:t>
            </a:r>
          </a:p>
          <a:p>
            <a:pPr defTabSz="584200">
              <a:defRPr sz="900">
                <a:latin typeface="Courier New"/>
                <a:ea typeface="Courier New"/>
                <a:cs typeface="Courier New"/>
                <a:sym typeface="Courier New"/>
              </a:defRPr>
            </a:pPr>
          </a:p>
          <a:p>
            <a:pPr defTabSz="584200">
              <a:defRPr sz="1200">
                <a:latin typeface="Courier New"/>
                <a:ea typeface="Courier New"/>
                <a:cs typeface="Courier New"/>
                <a:sym typeface="Courier New"/>
              </a:defRPr>
            </a:pPr>
            <a:r>
              <a:t>&gt;&gt;&gt; d_max_sepal_length_setosa = ddf[ddf.species == </a:t>
            </a:r>
            <a:r>
              <a:rPr>
                <a:solidFill>
                  <a:srgbClr val="B90504"/>
                </a:solidFill>
              </a:rPr>
              <a:t>'setosa'</a:t>
            </a:r>
            <a:r>
              <a:t>].sepal_length.max()</a:t>
            </a:r>
          </a:p>
          <a:p>
            <a:pPr defTabSz="584200">
              <a:defRPr sz="1200">
                <a:latin typeface="Courier New"/>
                <a:ea typeface="Courier New"/>
                <a:cs typeface="Courier New"/>
                <a:sym typeface="Courier New"/>
              </a:defRPr>
            </a:pPr>
          </a:p>
          <a:p>
            <a:pPr defTabSz="584200">
              <a:defRPr sz="1200">
                <a:latin typeface="Courier New"/>
                <a:ea typeface="Courier New"/>
                <a:cs typeface="Courier New"/>
                <a:sym typeface="Courier New"/>
              </a:defRPr>
            </a:pPr>
            <a:r>
              <a:t>&gt;&gt;&gt; d_max_sepal_length_setosa.compute()</a:t>
            </a:r>
          </a:p>
          <a:p>
            <a:pPr defTabSz="584200">
              <a:defRPr sz="1200">
                <a:latin typeface="Courier New"/>
                <a:ea typeface="Courier New"/>
                <a:cs typeface="Courier New"/>
                <a:sym typeface="Courier New"/>
              </a:defRPr>
            </a:pPr>
          </a:p>
          <a:p>
            <a:pPr defTabSz="584200">
              <a:defRPr sz="1200">
                <a:latin typeface="Courier New"/>
                <a:ea typeface="Courier New"/>
                <a:cs typeface="Courier New"/>
                <a:sym typeface="Courier New"/>
              </a:defRPr>
            </a:pPr>
            <a:r>
              <a:t>5.7999999999999998</a:t>
            </a:r>
          </a:p>
        </p:txBody>
      </p:sp>
      <p:sp>
        <p:nvSpPr>
          <p:cNvPr id="1093" name="Dask Dataframes"/>
          <p:cNvSpPr/>
          <p:nvPr>
            <p:ph type="title" idx="4294967295"/>
          </p:nvPr>
        </p:nvSpPr>
        <p:spPr>
          <a:xfrm>
            <a:off x="251590" y="180137"/>
            <a:ext cx="7018934" cy="581041"/>
          </a:xfrm>
          <a:prstGeom prst="rect">
            <a:avLst/>
          </a:prstGeom>
        </p:spPr>
        <p:txBody>
          <a:bodyPr lIns="17143" tIns="17143" rIns="17143" bIns="17143"/>
          <a:lstStyle>
            <a:lvl1pPr>
              <a:defRPr sz="2800"/>
            </a:lvl1pPr>
          </a:lstStyle>
          <a:p>
            <a:pPr/>
            <a:r>
              <a:t>Dask Dataframes</a:t>
            </a:r>
          </a:p>
        </p:txBody>
      </p:sp>
    </p:spTree>
  </p:cSld>
  <p:clrMapOvr>
    <a:masterClrMapping/>
  </p:clrMapOvr>
  <p:transition xmlns:p14="http://schemas.microsoft.com/office/powerpoint/2010/main" spd="fast"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5" name="Dask Graphs: Example Machine Learning Pipeline"/>
          <p:cNvSpPr/>
          <p:nvPr>
            <p:ph type="title"/>
          </p:nvPr>
        </p:nvSpPr>
        <p:spPr>
          <a:prstGeom prst="rect">
            <a:avLst/>
          </a:prstGeom>
        </p:spPr>
        <p:txBody>
          <a:bodyPr/>
          <a:lstStyle>
            <a:lvl1pPr>
              <a:defRPr sz="3000">
                <a:solidFill>
                  <a:schemeClr val="accent5">
                    <a:lumOff val="-7058"/>
                  </a:schemeClr>
                </a:solidFill>
              </a:defRPr>
            </a:lvl1pPr>
          </a:lstStyle>
          <a:p>
            <a:pPr/>
            <a:r>
              <a:t>Dask Graphs: Example Machine Learning Pipeline</a:t>
            </a:r>
          </a:p>
        </p:txBody>
      </p:sp>
      <p:pic>
        <p:nvPicPr>
          <p:cNvPr id="1096" name="grid_search_schedule.gif" descr="grid_search_schedule.gif"/>
          <p:cNvPicPr>
            <a:picLocks noChangeAspect="0"/>
          </p:cNvPicPr>
          <p:nvPr/>
        </p:nvPicPr>
        <p:blipFill>
          <a:blip r:embed="rId2">
            <a:extLst/>
          </a:blip>
          <a:stretch>
            <a:fillRect/>
          </a:stretch>
        </p:blipFill>
        <p:spPr>
          <a:xfrm>
            <a:off x="0" y="1435378"/>
            <a:ext cx="9144000" cy="227274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2" name="pasted-image.tiff" descr="pasted-image.tiff"/>
          <p:cNvPicPr>
            <a:picLocks noChangeAspect="1"/>
          </p:cNvPicPr>
          <p:nvPr/>
        </p:nvPicPr>
        <p:blipFill>
          <a:blip r:embed="rId2">
            <a:extLst/>
          </a:blip>
          <a:stretch>
            <a:fillRect/>
          </a:stretch>
        </p:blipFill>
        <p:spPr>
          <a:xfrm>
            <a:off x="1670743" y="-77442"/>
            <a:ext cx="6301057" cy="4696572"/>
          </a:xfrm>
          <a:prstGeom prst="rect">
            <a:avLst/>
          </a:prstGeom>
          <a:ln w="12700">
            <a:miter lim="400000"/>
          </a:ln>
        </p:spPr>
      </p:pic>
      <p:pic>
        <p:nvPicPr>
          <p:cNvPr id="473" name="droppedImage.png" descr="droppedImage.png"/>
          <p:cNvPicPr>
            <a:picLocks noChangeAspect="1"/>
          </p:cNvPicPr>
          <p:nvPr/>
        </p:nvPicPr>
        <p:blipFill>
          <a:blip r:embed="rId3">
            <a:extLst/>
          </a:blip>
          <a:stretch>
            <a:fillRect/>
          </a:stretch>
        </p:blipFill>
        <p:spPr>
          <a:xfrm>
            <a:off x="4415111" y="1591319"/>
            <a:ext cx="812322" cy="1105050"/>
          </a:xfrm>
          <a:prstGeom prst="rect">
            <a:avLst/>
          </a:prstGeom>
          <a:ln w="12700">
            <a:miter lim="400000"/>
          </a:ln>
        </p:spPr>
      </p:pic>
      <p:pic>
        <p:nvPicPr>
          <p:cNvPr id="474" name="Copy of Anaconda_icon_green_RGB.png" descr="Copy of Anaconda_icon_green_RGB.png"/>
          <p:cNvPicPr>
            <a:picLocks noChangeAspect="1"/>
          </p:cNvPicPr>
          <p:nvPr/>
        </p:nvPicPr>
        <p:blipFill>
          <a:blip r:embed="rId4">
            <a:extLst/>
          </a:blip>
          <a:stretch>
            <a:fillRect/>
          </a:stretch>
        </p:blipFill>
        <p:spPr>
          <a:xfrm>
            <a:off x="2458153" y="26119"/>
            <a:ext cx="4489451" cy="4489451"/>
          </a:xfrm>
          <a:prstGeom prst="rect">
            <a:avLst/>
          </a:prstGeom>
          <a:ln w="12700">
            <a:miter lim="400000"/>
          </a:ln>
        </p:spPr>
      </p:pic>
      <p:pic>
        <p:nvPicPr>
          <p:cNvPr id="475" name="pasted-image.pdf" descr="pasted-image.pdf"/>
          <p:cNvPicPr>
            <a:picLocks noChangeAspect="1"/>
          </p:cNvPicPr>
          <p:nvPr/>
        </p:nvPicPr>
        <p:blipFill>
          <a:blip r:embed="rId5">
            <a:extLst/>
          </a:blip>
          <a:stretch>
            <a:fillRect/>
          </a:stretch>
        </p:blipFill>
        <p:spPr>
          <a:xfrm>
            <a:off x="92318" y="3761368"/>
            <a:ext cx="3432907" cy="1037815"/>
          </a:xfrm>
          <a:prstGeom prst="rect">
            <a:avLst/>
          </a:prstGeom>
          <a:ln w="12700">
            <a:miter lim="400000"/>
          </a:ln>
        </p:spPr>
      </p:pic>
      <p:sp>
        <p:nvSpPr>
          <p:cNvPr id="476" name="Bringing Technology Together"/>
          <p:cNvSpPr/>
          <p:nvPr/>
        </p:nvSpPr>
        <p:spPr>
          <a:xfrm>
            <a:off x="6770832" y="3440431"/>
            <a:ext cx="2133088" cy="1196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400">
                <a:solidFill>
                  <a:srgbClr val="259803"/>
                </a:solidFill>
              </a:defRPr>
            </a:lvl1pPr>
          </a:lstStyle>
          <a:p>
            <a:pPr/>
            <a:r>
              <a:t>Bringing Technology Together</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8" name="Example 1: Using Dask DataFrames on a cluster with CSV data"/>
          <p:cNvSpPr/>
          <p:nvPr>
            <p:ph type="title"/>
          </p:nvPr>
        </p:nvSpPr>
        <p:spPr>
          <a:prstGeom prst="rect">
            <a:avLst/>
          </a:prstGeom>
        </p:spPr>
        <p:txBody>
          <a:bodyPr/>
          <a:lstStyle/>
          <a:p>
            <a:pPr>
              <a:defRPr sz="2200">
                <a:solidFill>
                  <a:schemeClr val="accent5">
                    <a:lumOff val="-7058"/>
                  </a:schemeClr>
                </a:solidFill>
              </a:defRPr>
            </a:pPr>
            <a:r>
              <a:rPr b="1"/>
              <a:t>Example 1:</a:t>
            </a:r>
            <a:r>
              <a:t> Using Dask DataFrames on a cluster with CSV data</a:t>
            </a:r>
          </a:p>
        </p:txBody>
      </p:sp>
      <p:sp>
        <p:nvSpPr>
          <p:cNvPr id="1099" name="Built from Pandas DataFrames…"/>
          <p:cNvSpPr/>
          <p:nvPr/>
        </p:nvSpPr>
        <p:spPr>
          <a:xfrm>
            <a:off x="631031" y="1474148"/>
            <a:ext cx="4379390" cy="24439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spcBef>
                <a:spcPts val="1000"/>
              </a:spcBef>
              <a:buSzPct val="100000"/>
              <a:buChar char="•"/>
              <a:defRPr>
                <a:latin typeface="Arial"/>
                <a:ea typeface="Arial"/>
                <a:cs typeface="Arial"/>
                <a:sym typeface="Arial"/>
              </a:defRPr>
            </a:pPr>
            <a:r>
              <a:t>Built from Pandas DataFrames</a:t>
            </a:r>
          </a:p>
          <a:p>
            <a:pPr marL="228600" indent="-228600">
              <a:lnSpc>
                <a:spcPct val="150000"/>
              </a:lnSpc>
              <a:spcBef>
                <a:spcPts val="1000"/>
              </a:spcBef>
              <a:buSzPct val="100000"/>
              <a:buChar char="•"/>
              <a:defRPr>
                <a:latin typeface="Arial"/>
                <a:ea typeface="Arial"/>
                <a:cs typeface="Arial"/>
                <a:sym typeface="Arial"/>
              </a:defRPr>
            </a:pPr>
            <a:r>
              <a:t>Match Pandas interface</a:t>
            </a:r>
          </a:p>
          <a:p>
            <a:pPr marL="228600" indent="-228600">
              <a:lnSpc>
                <a:spcPct val="150000"/>
              </a:lnSpc>
              <a:spcBef>
                <a:spcPts val="1000"/>
              </a:spcBef>
              <a:buSzPct val="100000"/>
              <a:buChar char="•"/>
              <a:defRPr>
                <a:latin typeface="Arial"/>
                <a:ea typeface="Arial"/>
                <a:cs typeface="Arial"/>
                <a:sym typeface="Arial"/>
              </a:defRPr>
            </a:pPr>
            <a:r>
              <a:t>Access data from HDFS, S3, local, etc.</a:t>
            </a:r>
          </a:p>
          <a:p>
            <a:pPr marL="228600" indent="-228600">
              <a:lnSpc>
                <a:spcPct val="150000"/>
              </a:lnSpc>
              <a:spcBef>
                <a:spcPts val="1000"/>
              </a:spcBef>
              <a:buSzPct val="100000"/>
              <a:buChar char="•"/>
              <a:defRPr>
                <a:latin typeface="Arial"/>
                <a:ea typeface="Arial"/>
                <a:cs typeface="Arial"/>
                <a:sym typeface="Arial"/>
              </a:defRPr>
            </a:pPr>
            <a:r>
              <a:t>Fast, low latency</a:t>
            </a:r>
          </a:p>
          <a:p>
            <a:pPr marL="228600" indent="-228600">
              <a:lnSpc>
                <a:spcPct val="150000"/>
              </a:lnSpc>
              <a:spcBef>
                <a:spcPts val="1000"/>
              </a:spcBef>
              <a:buSzPct val="100000"/>
              <a:buChar char="•"/>
              <a:defRPr>
                <a:latin typeface="Arial"/>
                <a:ea typeface="Arial"/>
                <a:cs typeface="Arial"/>
                <a:sym typeface="Arial"/>
              </a:defRPr>
            </a:pPr>
            <a:r>
              <a:t>Responsive user interface</a:t>
            </a:r>
          </a:p>
        </p:txBody>
      </p:sp>
      <p:pic>
        <p:nvPicPr>
          <p:cNvPr id="1100" name="dask-dataframe.pdf" descr="dask-dataframe.pdf"/>
          <p:cNvPicPr>
            <a:picLocks noChangeAspect="1"/>
          </p:cNvPicPr>
          <p:nvPr/>
        </p:nvPicPr>
        <p:blipFill>
          <a:blip r:embed="rId2">
            <a:extLst/>
          </a:blip>
          <a:stretch>
            <a:fillRect/>
          </a:stretch>
        </p:blipFill>
        <p:spPr>
          <a:xfrm>
            <a:off x="5530713" y="1002004"/>
            <a:ext cx="2740576" cy="3413590"/>
          </a:xfrm>
          <a:prstGeom prst="rect">
            <a:avLst/>
          </a:prstGeom>
          <a:ln w="12700">
            <a:miter lim="400000"/>
          </a:ln>
        </p:spPr>
      </p:pic>
    </p:spTree>
  </p:cSld>
  <p:clrMapOvr>
    <a:masterClrMapping/>
  </p:clrMapOvr>
  <p:transition xmlns:p14="http://schemas.microsoft.com/office/powerpoint/2010/main" spd="fast"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2" name="image12.png" descr="image12.png"/>
          <p:cNvPicPr>
            <a:picLocks noChangeAspect="1"/>
          </p:cNvPicPr>
          <p:nvPr/>
        </p:nvPicPr>
        <p:blipFill>
          <a:blip r:embed="rId2">
            <a:extLst/>
          </a:blip>
          <a:stretch>
            <a:fillRect/>
          </a:stretch>
        </p:blipFill>
        <p:spPr>
          <a:xfrm>
            <a:off x="1727200" y="781278"/>
            <a:ext cx="1274620" cy="437015"/>
          </a:xfrm>
          <a:prstGeom prst="rect">
            <a:avLst/>
          </a:prstGeom>
          <a:ln w="12700">
            <a:miter lim="400000"/>
          </a:ln>
        </p:spPr>
      </p:pic>
      <p:pic>
        <p:nvPicPr>
          <p:cNvPr id="1103" name="pasted-image.png" descr="pasted-image.png"/>
          <p:cNvPicPr>
            <a:picLocks noChangeAspect="1"/>
          </p:cNvPicPr>
          <p:nvPr/>
        </p:nvPicPr>
        <p:blipFill>
          <a:blip r:embed="rId3">
            <a:extLst/>
          </a:blip>
          <a:stretch>
            <a:fillRect/>
          </a:stretch>
        </p:blipFill>
        <p:spPr>
          <a:xfrm>
            <a:off x="6071671" y="435008"/>
            <a:ext cx="783285" cy="783285"/>
          </a:xfrm>
          <a:prstGeom prst="rect">
            <a:avLst/>
          </a:prstGeom>
          <a:ln w="12700">
            <a:miter lim="400000"/>
          </a:ln>
        </p:spPr>
      </p:pic>
      <p:sp>
        <p:nvSpPr>
          <p:cNvPr id="1104" name="&gt;&gt;&gt; import numpy as np…"/>
          <p:cNvSpPr/>
          <p:nvPr/>
        </p:nvSpPr>
        <p:spPr>
          <a:xfrm>
            <a:off x="175177" y="1239787"/>
            <a:ext cx="4378666" cy="2809875"/>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defTabSz="584200">
              <a:defRPr sz="1200">
                <a:latin typeface="Courier New"/>
                <a:ea typeface="Courier New"/>
                <a:cs typeface="Courier New"/>
                <a:sym typeface="Courier New"/>
              </a:defRPr>
            </a:pPr>
            <a:r>
              <a:t>&gt;&gt;&gt; </a:t>
            </a:r>
            <a:r>
              <a:rPr b="1">
                <a:solidFill>
                  <a:srgbClr val="B90504"/>
                </a:solidFill>
              </a:rPr>
              <a:t>import</a:t>
            </a:r>
            <a:r>
              <a:t> numpy </a:t>
            </a:r>
            <a:r>
              <a:rPr b="1">
                <a:solidFill>
                  <a:srgbClr val="B90504"/>
                </a:solidFill>
              </a:rPr>
              <a:t>as</a:t>
            </a:r>
            <a:r>
              <a:t> np</a:t>
            </a:r>
          </a:p>
          <a:p>
            <a:pPr defTabSz="584200">
              <a:defRPr sz="1200">
                <a:latin typeface="Courier New"/>
                <a:ea typeface="Courier New"/>
                <a:cs typeface="Courier New"/>
                <a:sym typeface="Courier New"/>
              </a:defRPr>
            </a:pPr>
            <a:r>
              <a:t>&gt;&gt;&gt; np_ones = np.ones((5000, 1000))</a:t>
            </a:r>
          </a:p>
          <a:p>
            <a:pPr defTabSz="584200">
              <a:defRPr sz="1200">
                <a:latin typeface="Courier New"/>
                <a:ea typeface="Courier New"/>
                <a:cs typeface="Courier New"/>
                <a:sym typeface="Courier New"/>
              </a:defRPr>
            </a:pPr>
            <a:r>
              <a:t>&gt;&gt;&gt; np_ones</a:t>
            </a:r>
          </a:p>
          <a:p>
            <a:pPr defTabSz="584200">
              <a:defRPr sz="1200">
                <a:latin typeface="Courier New"/>
                <a:ea typeface="Courier New"/>
                <a:cs typeface="Courier New"/>
                <a:sym typeface="Courier New"/>
              </a:defRPr>
            </a:pPr>
            <a:r>
              <a:t>array([[ 1.,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p>
          <a:p>
            <a:pPr defTabSz="584200">
              <a:defRPr sz="1200">
                <a:latin typeface="Courier New"/>
                <a:ea typeface="Courier New"/>
                <a:cs typeface="Courier New"/>
                <a:sym typeface="Courier New"/>
              </a:defRPr>
            </a:pPr>
            <a:r>
              <a:t>&gt;&gt;&gt; np_y = np.log(np_ones + 1)[:5].sum(</a:t>
            </a:r>
            <a:r>
              <a:rPr>
                <a:solidFill>
                  <a:srgbClr val="B90504"/>
                </a:solidFill>
              </a:rPr>
              <a:t>axis=</a:t>
            </a:r>
            <a:r>
              <a:t>1)</a:t>
            </a:r>
          </a:p>
          <a:p>
            <a:pPr defTabSz="584200">
              <a:defRPr sz="1200">
                <a:latin typeface="Courier New"/>
                <a:ea typeface="Courier New"/>
                <a:cs typeface="Courier New"/>
                <a:sym typeface="Courier New"/>
              </a:defRPr>
            </a:pPr>
            <a:r>
              <a:t>&gt;&gt;&gt; np_y</a:t>
            </a:r>
          </a:p>
          <a:p>
            <a:pPr defTabSz="584200">
              <a:defRPr sz="1200">
                <a:latin typeface="Courier New"/>
                <a:ea typeface="Courier New"/>
                <a:cs typeface="Courier New"/>
                <a:sym typeface="Courier New"/>
              </a:defRPr>
            </a:pPr>
            <a:r>
              <a:t>array([ 693.14718056,  693.14718056,  693.14718056,  693.14718056, 693.14718056])</a:t>
            </a:r>
          </a:p>
        </p:txBody>
      </p:sp>
      <p:sp>
        <p:nvSpPr>
          <p:cNvPr id="1105" name="&gt;&gt;&gt; import dask.array as da…"/>
          <p:cNvSpPr/>
          <p:nvPr/>
        </p:nvSpPr>
        <p:spPr>
          <a:xfrm>
            <a:off x="4601888" y="1227087"/>
            <a:ext cx="4490055" cy="3521075"/>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defTabSz="584200">
              <a:defRPr sz="1200">
                <a:latin typeface="Courier New"/>
                <a:ea typeface="Courier New"/>
                <a:cs typeface="Courier New"/>
                <a:sym typeface="Courier New"/>
              </a:defRPr>
            </a:pPr>
            <a:r>
              <a:t>&gt;&gt;&gt; </a:t>
            </a:r>
            <a:r>
              <a:rPr b="1">
                <a:solidFill>
                  <a:srgbClr val="B90504"/>
                </a:solidFill>
              </a:rPr>
              <a:t>import</a:t>
            </a:r>
            <a:r>
              <a:t> dask.array </a:t>
            </a:r>
            <a:r>
              <a:rPr b="1">
                <a:solidFill>
                  <a:srgbClr val="B90504"/>
                </a:solidFill>
              </a:rPr>
              <a:t>as</a:t>
            </a:r>
            <a:r>
              <a:t> da</a:t>
            </a:r>
          </a:p>
          <a:p>
            <a:pPr defTabSz="584200">
              <a:defRPr sz="1200">
                <a:latin typeface="Courier New"/>
                <a:ea typeface="Courier New"/>
                <a:cs typeface="Courier New"/>
                <a:sym typeface="Courier New"/>
              </a:defRPr>
            </a:pPr>
            <a:r>
              <a:t>&gt;&gt;&gt; da_ones = da.ones((5000000, 1000000),</a:t>
            </a:r>
          </a:p>
          <a:p>
            <a:pPr defTabSz="584200">
              <a:defRPr sz="1200">
                <a:latin typeface="Courier New"/>
                <a:ea typeface="Courier New"/>
                <a:cs typeface="Courier New"/>
                <a:sym typeface="Courier New"/>
              </a:defRPr>
            </a:pPr>
            <a:r>
              <a:t>                      </a:t>
            </a:r>
            <a:r>
              <a:rPr>
                <a:solidFill>
                  <a:srgbClr val="B90504"/>
                </a:solidFill>
              </a:rPr>
              <a:t>chunks=</a:t>
            </a:r>
            <a:r>
              <a:t>(1000, 1000))</a:t>
            </a:r>
          </a:p>
          <a:p>
            <a:pPr defTabSz="584200">
              <a:defRPr sz="1200">
                <a:latin typeface="Courier New"/>
                <a:ea typeface="Courier New"/>
                <a:cs typeface="Courier New"/>
                <a:sym typeface="Courier New"/>
              </a:defRPr>
            </a:pPr>
            <a:r>
              <a:t>&gt;&gt;&gt; da_ones.compute()</a:t>
            </a:r>
          </a:p>
          <a:p>
            <a:pPr defTabSz="584200">
              <a:defRPr sz="1200">
                <a:latin typeface="Courier New"/>
                <a:ea typeface="Courier New"/>
                <a:cs typeface="Courier New"/>
                <a:sym typeface="Courier New"/>
              </a:defRPr>
            </a:pPr>
            <a:r>
              <a:t>array([[ 1.,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r>
              <a:t>       [ 1.,  1.,  1., ...,  1.,  1.,  1.]])</a:t>
            </a:r>
          </a:p>
          <a:p>
            <a:pPr defTabSz="584200">
              <a:defRPr sz="1200">
                <a:latin typeface="Courier New"/>
                <a:ea typeface="Courier New"/>
                <a:cs typeface="Courier New"/>
                <a:sym typeface="Courier New"/>
              </a:defRPr>
            </a:pPr>
          </a:p>
          <a:p>
            <a:pPr defTabSz="584200">
              <a:defRPr sz="1200">
                <a:latin typeface="Courier New"/>
                <a:ea typeface="Courier New"/>
                <a:cs typeface="Courier New"/>
                <a:sym typeface="Courier New"/>
              </a:defRPr>
            </a:pPr>
            <a:r>
              <a:t>&gt;&gt;&gt; da_y = da.log(da_ones + 1)[:5].sum(</a:t>
            </a:r>
            <a:r>
              <a:rPr>
                <a:solidFill>
                  <a:srgbClr val="B90504"/>
                </a:solidFill>
              </a:rPr>
              <a:t>axis=</a:t>
            </a:r>
            <a:r>
              <a:t>1)</a:t>
            </a:r>
          </a:p>
          <a:p>
            <a:pPr defTabSz="584200">
              <a:defRPr sz="1200">
                <a:latin typeface="Courier New"/>
                <a:ea typeface="Courier New"/>
                <a:cs typeface="Courier New"/>
                <a:sym typeface="Courier New"/>
              </a:defRPr>
            </a:pPr>
            <a:r>
              <a:t>&gt;&gt;&gt; np_da_y = np.array(da_y) </a:t>
            </a:r>
            <a:r>
              <a:rPr b="1"/>
              <a:t>#fits in memory</a:t>
            </a:r>
            <a:endParaRPr b="1"/>
          </a:p>
          <a:p>
            <a:pPr defTabSz="584200">
              <a:defRPr sz="1200">
                <a:latin typeface="Courier New"/>
                <a:ea typeface="Courier New"/>
                <a:cs typeface="Courier New"/>
                <a:sym typeface="Courier New"/>
              </a:defRPr>
            </a:pPr>
            <a:r>
              <a:t>array([ 693.14718056,  693.14718056,  693.14718056,  693.14718056, …, 693.14718056])</a:t>
            </a:r>
          </a:p>
          <a:p>
            <a:pPr defTabSz="584200">
              <a:defRPr sz="1200">
                <a:latin typeface="Courier New"/>
                <a:ea typeface="Courier New"/>
                <a:cs typeface="Courier New"/>
                <a:sym typeface="Courier New"/>
              </a:defRPr>
            </a:pPr>
          </a:p>
          <a:p>
            <a:pPr defTabSz="584200">
              <a:defRPr b="1" sz="1200">
                <a:latin typeface="Courier New"/>
                <a:ea typeface="Courier New"/>
                <a:cs typeface="Courier New"/>
                <a:sym typeface="Courier New"/>
              </a:defRPr>
            </a:pPr>
            <a:r>
              <a:t># If result doesn’t fit in memory</a:t>
            </a:r>
          </a:p>
          <a:p>
            <a:pPr defTabSz="584200">
              <a:defRPr sz="1200">
                <a:latin typeface="Courier New"/>
                <a:ea typeface="Courier New"/>
                <a:cs typeface="Courier New"/>
                <a:sym typeface="Courier New"/>
              </a:defRPr>
            </a:pPr>
            <a:r>
              <a:t>&gt;&gt;&gt; da_y.to_hdf5(</a:t>
            </a:r>
            <a:r>
              <a:rPr>
                <a:solidFill>
                  <a:srgbClr val="B90504"/>
                </a:solidFill>
              </a:rPr>
              <a:t>'myfile.hdf5'</a:t>
            </a:r>
            <a:r>
              <a:t>,</a:t>
            </a:r>
            <a:r>
              <a:rPr>
                <a:solidFill>
                  <a:srgbClr val="B90504"/>
                </a:solidFill>
              </a:rPr>
              <a:t> 'result'</a:t>
            </a:r>
            <a:r>
              <a:t>)</a:t>
            </a:r>
          </a:p>
        </p:txBody>
      </p:sp>
      <p:sp>
        <p:nvSpPr>
          <p:cNvPr id="1106" name="Dask Arrays"/>
          <p:cNvSpPr/>
          <p:nvPr>
            <p:ph type="title" idx="4294967295"/>
          </p:nvPr>
        </p:nvSpPr>
        <p:spPr>
          <a:xfrm>
            <a:off x="251590" y="180137"/>
            <a:ext cx="7018934" cy="581041"/>
          </a:xfrm>
          <a:prstGeom prst="rect">
            <a:avLst/>
          </a:prstGeom>
        </p:spPr>
        <p:txBody>
          <a:bodyPr lIns="17143" tIns="17143" rIns="17143" bIns="17143"/>
          <a:lstStyle>
            <a:lvl1pPr>
              <a:defRPr sz="2800"/>
            </a:lvl1pPr>
          </a:lstStyle>
          <a:p>
            <a:pPr/>
            <a:r>
              <a:t>Dask Arrays</a:t>
            </a:r>
          </a:p>
        </p:txBody>
      </p:sp>
    </p:spTree>
  </p:cSld>
  <p:clrMapOvr>
    <a:masterClrMapping/>
  </p:clrMapOvr>
  <p:transition xmlns:p14="http://schemas.microsoft.com/office/powerpoint/2010/main" spd="fast"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8" name="dask-array.pdf" descr="dask-array.pdf"/>
          <p:cNvPicPr>
            <a:picLocks noChangeAspect="1"/>
          </p:cNvPicPr>
          <p:nvPr/>
        </p:nvPicPr>
        <p:blipFill>
          <a:blip r:embed="rId2">
            <a:extLst/>
          </a:blip>
          <a:stretch>
            <a:fillRect/>
          </a:stretch>
        </p:blipFill>
        <p:spPr>
          <a:xfrm>
            <a:off x="3401369" y="1396859"/>
            <a:ext cx="5550735" cy="2658221"/>
          </a:xfrm>
          <a:prstGeom prst="rect">
            <a:avLst/>
          </a:prstGeom>
          <a:ln w="12700">
            <a:miter lim="400000"/>
          </a:ln>
        </p:spPr>
      </p:pic>
      <p:sp>
        <p:nvSpPr>
          <p:cNvPr id="1109" name="Example 3: Using Dask Arrays with global temperature data"/>
          <p:cNvSpPr/>
          <p:nvPr>
            <p:ph type="title"/>
          </p:nvPr>
        </p:nvSpPr>
        <p:spPr>
          <a:xfrm>
            <a:off x="457198" y="121023"/>
            <a:ext cx="8103829" cy="1116107"/>
          </a:xfrm>
          <a:prstGeom prst="rect">
            <a:avLst/>
          </a:prstGeom>
        </p:spPr>
        <p:txBody>
          <a:bodyPr/>
          <a:lstStyle/>
          <a:p>
            <a:pPr>
              <a:defRPr sz="2200">
                <a:solidFill>
                  <a:schemeClr val="accent5">
                    <a:lumOff val="-7058"/>
                  </a:schemeClr>
                </a:solidFill>
              </a:defRPr>
            </a:pPr>
            <a:r>
              <a:rPr b="1"/>
              <a:t>Example 3:</a:t>
            </a:r>
            <a:r>
              <a:t> Using Dask Arrays with global temperature data</a:t>
            </a:r>
          </a:p>
        </p:txBody>
      </p:sp>
      <p:sp>
        <p:nvSpPr>
          <p:cNvPr id="1110" name="Built from NumPy n-dimensional arrays…"/>
          <p:cNvSpPr/>
          <p:nvPr/>
        </p:nvSpPr>
        <p:spPr>
          <a:xfrm>
            <a:off x="389361" y="1313856"/>
            <a:ext cx="3132047" cy="31095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spcBef>
                <a:spcPts val="1000"/>
              </a:spcBef>
              <a:buSzPct val="100000"/>
              <a:buChar char="•"/>
              <a:defRPr>
                <a:latin typeface="Arial"/>
                <a:ea typeface="Arial"/>
                <a:cs typeface="Arial"/>
                <a:sym typeface="Arial"/>
              </a:defRPr>
            </a:pPr>
            <a:r>
              <a:t>Built from NumPy</a:t>
            </a:r>
            <a:br/>
            <a:r>
              <a:t>n-dimensional arrays</a:t>
            </a:r>
          </a:p>
          <a:p>
            <a:pPr marL="228600" indent="-228600">
              <a:lnSpc>
                <a:spcPct val="150000"/>
              </a:lnSpc>
              <a:spcBef>
                <a:spcPts val="1000"/>
              </a:spcBef>
              <a:buSzPct val="100000"/>
              <a:buChar char="•"/>
              <a:defRPr>
                <a:latin typeface="Arial"/>
                <a:ea typeface="Arial"/>
                <a:cs typeface="Arial"/>
                <a:sym typeface="Arial"/>
              </a:defRPr>
            </a:pPr>
            <a:r>
              <a:t>Matches NumPy interface (subset)</a:t>
            </a:r>
          </a:p>
          <a:p>
            <a:pPr marL="228600" indent="-228600">
              <a:lnSpc>
                <a:spcPct val="150000"/>
              </a:lnSpc>
              <a:spcBef>
                <a:spcPts val="1000"/>
              </a:spcBef>
              <a:buSzPct val="100000"/>
              <a:buChar char="•"/>
              <a:defRPr>
                <a:latin typeface="Arial"/>
                <a:ea typeface="Arial"/>
                <a:cs typeface="Arial"/>
                <a:sym typeface="Arial"/>
              </a:defRPr>
            </a:pPr>
            <a:r>
              <a:t>Solve medium-large problems</a:t>
            </a:r>
          </a:p>
          <a:p>
            <a:pPr marL="228600" indent="-228600">
              <a:lnSpc>
                <a:spcPct val="150000"/>
              </a:lnSpc>
              <a:spcBef>
                <a:spcPts val="1000"/>
              </a:spcBef>
              <a:buSzPct val="100000"/>
              <a:buChar char="•"/>
              <a:defRPr>
                <a:latin typeface="Arial"/>
                <a:ea typeface="Arial"/>
                <a:cs typeface="Arial"/>
                <a:sym typeface="Arial"/>
              </a:defRPr>
            </a:pPr>
            <a:r>
              <a:t>Complex algorithms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2" name="network.pdf" descr="network.pdf"/>
          <p:cNvPicPr>
            <a:picLocks noChangeAspect="1"/>
          </p:cNvPicPr>
          <p:nvPr/>
        </p:nvPicPr>
        <p:blipFill>
          <a:blip r:embed="rId2">
            <a:extLst/>
          </a:blip>
          <a:stretch>
            <a:fillRect/>
          </a:stretch>
        </p:blipFill>
        <p:spPr>
          <a:xfrm>
            <a:off x="179802" y="1625551"/>
            <a:ext cx="3971805" cy="2712010"/>
          </a:xfrm>
          <a:prstGeom prst="rect">
            <a:avLst/>
          </a:prstGeom>
          <a:ln w="12700">
            <a:miter lim="400000"/>
          </a:ln>
        </p:spPr>
      </p:pic>
      <p:sp>
        <p:nvSpPr>
          <p:cNvPr id="1113" name="Dask Schedulers: Distributed Scheduler"/>
          <p:cNvSpPr/>
          <p:nvPr>
            <p:ph type="title"/>
          </p:nvPr>
        </p:nvSpPr>
        <p:spPr>
          <a:prstGeom prst="rect">
            <a:avLst/>
          </a:prstGeom>
        </p:spPr>
        <p:txBody>
          <a:bodyPr/>
          <a:lstStyle>
            <a:lvl1pPr>
              <a:defRPr sz="3000">
                <a:solidFill>
                  <a:schemeClr val="accent5">
                    <a:lumOff val="-7058"/>
                  </a:schemeClr>
                </a:solidFill>
              </a:defRPr>
            </a:lvl1pPr>
          </a:lstStyle>
          <a:p>
            <a:pPr/>
            <a:r>
              <a:t>Dask Schedulers: Distributed Scheduler</a:t>
            </a:r>
          </a:p>
        </p:txBody>
      </p:sp>
      <p:sp>
        <p:nvSpPr>
          <p:cNvPr id="1114" name="Rectangle"/>
          <p:cNvSpPr/>
          <p:nvPr/>
        </p:nvSpPr>
        <p:spPr>
          <a:xfrm>
            <a:off x="2798782" y="3880009"/>
            <a:ext cx="1529074" cy="615770"/>
          </a:xfrm>
          <a:prstGeom prst="rect">
            <a:avLst/>
          </a:prstGeom>
          <a:solidFill>
            <a:srgbClr val="FFFFFF"/>
          </a:solidFill>
          <a:ln w="12700">
            <a:miter lim="400000"/>
          </a:ln>
        </p:spPr>
        <p:txBody>
          <a:bodyPr lIns="45718" tIns="45718" rIns="45718" bIns="45718" anchor="ctr"/>
          <a:lstStyle/>
          <a:p>
            <a:pPr>
              <a:defRPr>
                <a:latin typeface="+mn-lt"/>
                <a:ea typeface="+mn-ea"/>
                <a:cs typeface="+mn-cs"/>
                <a:sym typeface="Calibri"/>
              </a:defRPr>
            </a:pPr>
          </a:p>
        </p:txBody>
      </p:sp>
      <p:pic>
        <p:nvPicPr>
          <p:cNvPr id="1115" name="scheduler-detailed.png" descr="scheduler-detailed.png"/>
          <p:cNvPicPr>
            <a:picLocks noChangeAspect="1"/>
          </p:cNvPicPr>
          <p:nvPr/>
        </p:nvPicPr>
        <p:blipFill>
          <a:blip r:embed="rId3">
            <a:extLst/>
          </a:blip>
          <a:stretch>
            <a:fillRect/>
          </a:stretch>
        </p:blipFill>
        <p:spPr>
          <a:xfrm>
            <a:off x="4298746" y="1467552"/>
            <a:ext cx="4665452" cy="2630675"/>
          </a:xfrm>
          <a:prstGeom prst="rect">
            <a:avLst/>
          </a:prstGeom>
          <a:ln w="12700">
            <a:miter lim="400000"/>
          </a:ln>
        </p:spPr>
      </p:pic>
    </p:spTree>
  </p:cSld>
  <p:clrMapOvr>
    <a:masterClrMapping/>
  </p:clrMapOvr>
  <p:transition xmlns:p14="http://schemas.microsoft.com/office/powerpoint/2010/main" spd="fast"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7" name="Cluster Architecture Diagram"/>
          <p:cNvSpPr/>
          <p:nvPr>
            <p:ph type="title"/>
          </p:nvPr>
        </p:nvSpPr>
        <p:spPr>
          <a:xfrm>
            <a:off x="76198" y="-145677"/>
            <a:ext cx="7247968" cy="1116107"/>
          </a:xfrm>
          <a:prstGeom prst="rect">
            <a:avLst/>
          </a:prstGeom>
        </p:spPr>
        <p:txBody>
          <a:bodyPr/>
          <a:lstStyle>
            <a:lvl1pPr>
              <a:defRPr sz="3000"/>
            </a:lvl1pPr>
          </a:lstStyle>
          <a:p>
            <a:pPr/>
            <a:r>
              <a:t>Cluster Architecture Diagram</a:t>
            </a:r>
          </a:p>
        </p:txBody>
      </p:sp>
      <p:grpSp>
        <p:nvGrpSpPr>
          <p:cNvPr id="1124" name="Group"/>
          <p:cNvGrpSpPr/>
          <p:nvPr/>
        </p:nvGrpSpPr>
        <p:grpSpPr>
          <a:xfrm>
            <a:off x="2025052" y="631048"/>
            <a:ext cx="5093896" cy="3927327"/>
            <a:chOff x="0" y="0"/>
            <a:chExt cx="5093895" cy="3927325"/>
          </a:xfrm>
        </p:grpSpPr>
        <p:pic>
          <p:nvPicPr>
            <p:cNvPr id="1118" name="anaconda_cluster.png" descr="anaconda_cluster.png"/>
            <p:cNvPicPr>
              <a:picLocks noChangeAspect="1"/>
            </p:cNvPicPr>
            <p:nvPr/>
          </p:nvPicPr>
          <p:blipFill>
            <a:blip r:embed="rId2">
              <a:extLst/>
            </a:blip>
            <a:stretch>
              <a:fillRect/>
            </a:stretch>
          </p:blipFill>
          <p:spPr>
            <a:xfrm>
              <a:off x="0" y="194215"/>
              <a:ext cx="5093896" cy="3382402"/>
            </a:xfrm>
            <a:prstGeom prst="rect">
              <a:avLst/>
            </a:prstGeom>
            <a:ln w="12700" cap="flat">
              <a:noFill/>
              <a:miter lim="400000"/>
            </a:ln>
            <a:effectLst/>
          </p:spPr>
        </p:pic>
        <p:sp>
          <p:nvSpPr>
            <p:cNvPr id="1119" name="Client Machine"/>
            <p:cNvSpPr/>
            <p:nvPr/>
          </p:nvSpPr>
          <p:spPr>
            <a:xfrm>
              <a:off x="86662" y="3513505"/>
              <a:ext cx="1274620" cy="2469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b="1" sz="1200">
                  <a:latin typeface="Arial"/>
                  <a:ea typeface="Arial"/>
                  <a:cs typeface="Arial"/>
                  <a:sym typeface="Arial"/>
                </a:defRPr>
              </a:lvl1pPr>
            </a:lstStyle>
            <a:p>
              <a:pPr/>
              <a:r>
                <a:t>Client Machine</a:t>
              </a:r>
            </a:p>
          </p:txBody>
        </p:sp>
        <p:sp>
          <p:nvSpPr>
            <p:cNvPr id="1120" name="Compute Node"/>
            <p:cNvSpPr/>
            <p:nvPr/>
          </p:nvSpPr>
          <p:spPr>
            <a:xfrm>
              <a:off x="1817200" y="3513505"/>
              <a:ext cx="1019643" cy="413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b="1" sz="1200">
                  <a:latin typeface="Arial"/>
                  <a:ea typeface="Arial"/>
                  <a:cs typeface="Arial"/>
                  <a:sym typeface="Arial"/>
                </a:defRPr>
              </a:lvl1pPr>
            </a:lstStyle>
            <a:p>
              <a:pPr/>
              <a:r>
                <a:t>Compute Node</a:t>
              </a:r>
            </a:p>
          </p:txBody>
        </p:sp>
        <p:sp>
          <p:nvSpPr>
            <p:cNvPr id="1121" name="Compute Node"/>
            <p:cNvSpPr/>
            <p:nvPr/>
          </p:nvSpPr>
          <p:spPr>
            <a:xfrm>
              <a:off x="2885230" y="3513505"/>
              <a:ext cx="1019643" cy="413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b="1" sz="1200">
                  <a:latin typeface="Arial"/>
                  <a:ea typeface="Arial"/>
                  <a:cs typeface="Arial"/>
                  <a:sym typeface="Arial"/>
                </a:defRPr>
              </a:lvl1pPr>
            </a:lstStyle>
            <a:p>
              <a:pPr/>
              <a:r>
                <a:t>Compute Node</a:t>
              </a:r>
            </a:p>
          </p:txBody>
        </p:sp>
        <p:sp>
          <p:nvSpPr>
            <p:cNvPr id="1122" name="Compute Node"/>
            <p:cNvSpPr/>
            <p:nvPr/>
          </p:nvSpPr>
          <p:spPr>
            <a:xfrm>
              <a:off x="3953259" y="3513505"/>
              <a:ext cx="1019643" cy="413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b="1" sz="1200">
                  <a:latin typeface="Arial"/>
                  <a:ea typeface="Arial"/>
                  <a:cs typeface="Arial"/>
                  <a:sym typeface="Arial"/>
                </a:defRPr>
              </a:lvl1pPr>
            </a:lstStyle>
            <a:p>
              <a:pPr/>
              <a:r>
                <a:t>Compute Node</a:t>
              </a:r>
            </a:p>
          </p:txBody>
        </p:sp>
        <p:sp>
          <p:nvSpPr>
            <p:cNvPr id="1123" name="Head Node"/>
            <p:cNvSpPr/>
            <p:nvPr/>
          </p:nvSpPr>
          <p:spPr>
            <a:xfrm>
              <a:off x="3086440" y="0"/>
              <a:ext cx="912161" cy="2469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ctr">
                <a:defRPr b="1" sz="1200">
                  <a:latin typeface="Arial"/>
                  <a:ea typeface="Arial"/>
                  <a:cs typeface="Arial"/>
                  <a:sym typeface="Arial"/>
                </a:defRPr>
              </a:lvl1pPr>
            </a:lstStyle>
            <a:p>
              <a:pPr/>
              <a:r>
                <a:t>Head Node</a:t>
              </a:r>
            </a:p>
          </p:txBody>
        </p:sp>
      </p:grpSp>
    </p:spTree>
  </p:cSld>
  <p:clrMapOvr>
    <a:masterClrMapping/>
  </p:clrMapOvr>
  <p:transition xmlns:p14="http://schemas.microsoft.com/office/powerpoint/2010/main" spd="fast"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26" name="icon_distributedDataScience.jpg" descr="icon_distributedDataScience.jpg"/>
          <p:cNvPicPr>
            <a:picLocks noChangeAspect="1"/>
          </p:cNvPicPr>
          <p:nvPr/>
        </p:nvPicPr>
        <p:blipFill>
          <a:blip r:embed="rId2">
            <a:extLst/>
          </a:blip>
          <a:stretch>
            <a:fillRect/>
          </a:stretch>
        </p:blipFill>
        <p:spPr>
          <a:xfrm>
            <a:off x="6631157" y="1460301"/>
            <a:ext cx="2369168" cy="2396809"/>
          </a:xfrm>
          <a:prstGeom prst="rect">
            <a:avLst/>
          </a:prstGeom>
          <a:ln w="12700">
            <a:miter lim="400000"/>
          </a:ln>
        </p:spPr>
      </p:pic>
      <p:sp>
        <p:nvSpPr>
          <p:cNvPr id="1127" name="Single machine with multiple threads or processes…"/>
          <p:cNvSpPr/>
          <p:nvPr/>
        </p:nvSpPr>
        <p:spPr>
          <a:xfrm>
            <a:off x="367293" y="805082"/>
            <a:ext cx="8688814" cy="36142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spcBef>
                <a:spcPts val="1000"/>
              </a:spcBef>
              <a:buSzPct val="100000"/>
              <a:buChar char="•"/>
              <a:defRPr sz="2000">
                <a:latin typeface="Arial"/>
                <a:ea typeface="Arial"/>
                <a:cs typeface="Arial"/>
                <a:sym typeface="Arial"/>
              </a:defRPr>
            </a:pPr>
            <a:r>
              <a:t>Single machine with multiple threads or processes</a:t>
            </a:r>
          </a:p>
          <a:p>
            <a:pPr marL="228600" indent="-228600">
              <a:lnSpc>
                <a:spcPct val="150000"/>
              </a:lnSpc>
              <a:spcBef>
                <a:spcPts val="1000"/>
              </a:spcBef>
              <a:buSzPct val="100000"/>
              <a:buChar char="•"/>
              <a:defRPr sz="2000">
                <a:latin typeface="Arial"/>
                <a:ea typeface="Arial"/>
                <a:cs typeface="Arial"/>
                <a:sym typeface="Arial"/>
              </a:defRPr>
            </a:pPr>
            <a:r>
              <a:t>On a cluster with </a:t>
            </a:r>
            <a:r>
              <a:rPr b="1"/>
              <a:t>SSH</a:t>
            </a:r>
            <a:r>
              <a:t> (dcluster)</a:t>
            </a:r>
          </a:p>
          <a:p>
            <a:pPr marL="228600" indent="-228600">
              <a:lnSpc>
                <a:spcPct val="150000"/>
              </a:lnSpc>
              <a:spcBef>
                <a:spcPts val="1000"/>
              </a:spcBef>
              <a:buSzPct val="100000"/>
              <a:buChar char="•"/>
              <a:defRPr sz="2000">
                <a:latin typeface="Arial"/>
                <a:ea typeface="Arial"/>
                <a:cs typeface="Arial"/>
                <a:sym typeface="Arial"/>
              </a:defRPr>
            </a:pPr>
            <a:r>
              <a:t>Resource management: </a:t>
            </a:r>
            <a:r>
              <a:rPr b="1"/>
              <a:t>YARN</a:t>
            </a:r>
            <a:r>
              <a:t> (knit), </a:t>
            </a:r>
            <a:r>
              <a:rPr b="1"/>
              <a:t>SGE</a:t>
            </a:r>
            <a:r>
              <a:t>, </a:t>
            </a:r>
            <a:r>
              <a:rPr b="1"/>
              <a:t>Slurm</a:t>
            </a:r>
          </a:p>
          <a:p>
            <a:pPr marL="228600" indent="-228600">
              <a:lnSpc>
                <a:spcPct val="150000"/>
              </a:lnSpc>
              <a:spcBef>
                <a:spcPts val="1000"/>
              </a:spcBef>
              <a:buSzPct val="100000"/>
              <a:buChar char="•"/>
              <a:defRPr sz="2000">
                <a:latin typeface="Arial"/>
                <a:ea typeface="Arial"/>
                <a:cs typeface="Arial"/>
                <a:sym typeface="Arial"/>
              </a:defRPr>
            </a:pPr>
            <a:r>
              <a:t>On the cloud with </a:t>
            </a:r>
            <a:r>
              <a:rPr b="1"/>
              <a:t>Amazon EC2</a:t>
            </a:r>
            <a:r>
              <a:t> (dec2)</a:t>
            </a:r>
          </a:p>
          <a:p>
            <a:pPr marL="228600" indent="-228600">
              <a:lnSpc>
                <a:spcPct val="150000"/>
              </a:lnSpc>
              <a:spcBef>
                <a:spcPts val="1000"/>
              </a:spcBef>
              <a:buSzPct val="100000"/>
              <a:buChar char="•"/>
              <a:defRPr sz="2000">
                <a:latin typeface="Arial"/>
                <a:ea typeface="Arial"/>
                <a:cs typeface="Arial"/>
                <a:sym typeface="Arial"/>
              </a:defRPr>
            </a:pPr>
            <a:r>
              <a:t>On a cluster with </a:t>
            </a:r>
            <a:r>
              <a:rPr b="1"/>
              <a:t>Anaconda for cluster management</a:t>
            </a:r>
          </a:p>
          <a:p>
            <a:pPr lvl="1" marL="457200" indent="-228600">
              <a:lnSpc>
                <a:spcPct val="150000"/>
              </a:lnSpc>
              <a:spcBef>
                <a:spcPts val="1000"/>
              </a:spcBef>
              <a:buSzPct val="100000"/>
              <a:buChar char="•"/>
              <a:defRPr sz="2000">
                <a:latin typeface="Arial"/>
                <a:ea typeface="Arial"/>
                <a:cs typeface="Arial"/>
                <a:sym typeface="Arial"/>
              </a:defRPr>
            </a:pPr>
            <a:r>
              <a:t>Manage multiple conda environments and packages </a:t>
            </a:r>
            <a:br/>
            <a:r>
              <a:t>on bare-metal or cloud-based clusters</a:t>
            </a:r>
          </a:p>
        </p:txBody>
      </p:sp>
      <p:sp>
        <p:nvSpPr>
          <p:cNvPr id="1128" name="Using Anaconda and Dask on your Cluster"/>
          <p:cNvSpPr/>
          <p:nvPr>
            <p:ph type="title"/>
          </p:nvPr>
        </p:nvSpPr>
        <p:spPr>
          <a:xfrm>
            <a:off x="203198" y="-132977"/>
            <a:ext cx="7988041" cy="1116107"/>
          </a:xfrm>
          <a:prstGeom prst="rect">
            <a:avLst/>
          </a:prstGeom>
        </p:spPr>
        <p:txBody>
          <a:bodyPr/>
          <a:lstStyle>
            <a:lvl1pPr>
              <a:defRPr sz="3000"/>
            </a:lvl1pPr>
          </a:lstStyle>
          <a:p>
            <a:pPr/>
            <a:r>
              <a:t>Using Anaconda and Dask on your Cluster</a:t>
            </a:r>
          </a:p>
        </p:txBody>
      </p:sp>
    </p:spTree>
  </p:cSld>
  <p:clrMapOvr>
    <a:masterClrMapping/>
  </p:clrMapOvr>
  <p:transition xmlns:p14="http://schemas.microsoft.com/office/powerpoint/2010/main" spd="fast"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0" name="Scheduler Visualization with Bokeh"/>
          <p:cNvSpPr/>
          <p:nvPr>
            <p:ph type="title"/>
          </p:nvPr>
        </p:nvSpPr>
        <p:spPr>
          <a:xfrm>
            <a:off x="76198" y="-259978"/>
            <a:ext cx="7247968" cy="1116108"/>
          </a:xfrm>
          <a:prstGeom prst="rect">
            <a:avLst/>
          </a:prstGeom>
        </p:spPr>
        <p:txBody>
          <a:bodyPr/>
          <a:lstStyle>
            <a:lvl1pPr>
              <a:defRPr sz="3000"/>
            </a:lvl1pPr>
          </a:lstStyle>
          <a:p>
            <a:pPr/>
            <a:r>
              <a:t>Scheduler Visualization with Bokeh</a:t>
            </a:r>
          </a:p>
        </p:txBody>
      </p:sp>
      <p:pic>
        <p:nvPicPr>
          <p:cNvPr id="1131" name="Screen Shot 2016-05-02 at 6.26.25 AM.png" descr="Screen Shot 2016-05-02 at 6.26.25 AM.png"/>
          <p:cNvPicPr>
            <a:picLocks noChangeAspect="1"/>
          </p:cNvPicPr>
          <p:nvPr/>
        </p:nvPicPr>
        <p:blipFill>
          <a:blip r:embed="rId2">
            <a:extLst/>
          </a:blip>
          <a:stretch>
            <a:fillRect/>
          </a:stretch>
        </p:blipFill>
        <p:spPr>
          <a:xfrm>
            <a:off x="327003" y="498822"/>
            <a:ext cx="3721706" cy="4103420"/>
          </a:xfrm>
          <a:prstGeom prst="rect">
            <a:avLst/>
          </a:prstGeom>
          <a:ln w="12700">
            <a:miter lim="400000"/>
          </a:ln>
        </p:spPr>
      </p:pic>
      <p:pic>
        <p:nvPicPr>
          <p:cNvPr id="1132" name="Screen Shot 2016-05-02 at 6.26.01 AM.png" descr="Screen Shot 2016-05-02 at 6.26.01 AM.png"/>
          <p:cNvPicPr>
            <a:picLocks noChangeAspect="1"/>
          </p:cNvPicPr>
          <p:nvPr/>
        </p:nvPicPr>
        <p:blipFill>
          <a:blip r:embed="rId3">
            <a:extLst/>
          </a:blip>
          <a:stretch>
            <a:fillRect/>
          </a:stretch>
        </p:blipFill>
        <p:spPr>
          <a:xfrm>
            <a:off x="4820385" y="550474"/>
            <a:ext cx="3826573" cy="4042552"/>
          </a:xfrm>
          <a:prstGeom prst="rect">
            <a:avLst/>
          </a:prstGeom>
          <a:ln w="12700">
            <a:miter lim="400000"/>
          </a:ln>
        </p:spPr>
      </p:pic>
    </p:spTree>
  </p:cSld>
  <p:clrMapOvr>
    <a:masterClrMapping/>
  </p:clrMapOvr>
  <p:transition xmlns:p14="http://schemas.microsoft.com/office/powerpoint/2010/main" spd="fast"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4" name="Look at all of the data with Bokeh’s datashader.…"/>
          <p:cNvSpPr/>
          <p:nvPr>
            <p:ph type="body" idx="1"/>
          </p:nvPr>
        </p:nvSpPr>
        <p:spPr>
          <a:xfrm>
            <a:off x="419098" y="828431"/>
            <a:ext cx="8513620" cy="3233540"/>
          </a:xfrm>
          <a:prstGeom prst="rect">
            <a:avLst/>
          </a:prstGeom>
        </p:spPr>
        <p:txBody>
          <a:bodyPr/>
          <a:lstStyle/>
          <a:p>
            <a:pPr marL="0" indent="-91439">
              <a:spcBef>
                <a:spcPts val="0"/>
              </a:spcBef>
              <a:buSzTx/>
              <a:buNone/>
            </a:pPr>
            <a:r>
              <a:t>Look at </a:t>
            </a:r>
            <a:r>
              <a:rPr b="1"/>
              <a:t>all</a:t>
            </a:r>
            <a:r>
              <a:t> of the data with </a:t>
            </a:r>
            <a:r>
              <a:rPr b="1"/>
              <a:t>Bokeh’s datashader.</a:t>
            </a:r>
            <a:endParaRPr b="1"/>
          </a:p>
          <a:p>
            <a:pPr marL="0" indent="-91439">
              <a:spcBef>
                <a:spcPts val="0"/>
              </a:spcBef>
              <a:buSzTx/>
              <a:buNone/>
            </a:pPr>
            <a:r>
              <a:t>Decouple the data-processing from the visualization.  Visualize arbitrarily large data.</a:t>
            </a:r>
          </a:p>
        </p:txBody>
      </p:sp>
      <p:sp>
        <p:nvSpPr>
          <p:cNvPr id="1135" name="Numba + Dask"/>
          <p:cNvSpPr/>
          <p:nvPr>
            <p:ph type="title"/>
          </p:nvPr>
        </p:nvSpPr>
        <p:spPr>
          <a:xfrm>
            <a:off x="190498" y="-94877"/>
            <a:ext cx="7247968" cy="1116107"/>
          </a:xfrm>
          <a:prstGeom prst="rect">
            <a:avLst/>
          </a:prstGeom>
        </p:spPr>
        <p:txBody>
          <a:bodyPr/>
          <a:lstStyle>
            <a:lvl1pPr>
              <a:defRPr>
                <a:solidFill>
                  <a:schemeClr val="accent5">
                    <a:lumOff val="-7058"/>
                  </a:schemeClr>
                </a:solidFill>
              </a:defRPr>
            </a:lvl1pPr>
          </a:lstStyle>
          <a:p>
            <a:pPr/>
            <a:r>
              <a:t>Numba + Dask</a:t>
            </a:r>
          </a:p>
        </p:txBody>
      </p:sp>
      <p:sp>
        <p:nvSpPr>
          <p:cNvPr id="1136" name="E.g. Open Street Map data:…"/>
          <p:cNvSpPr/>
          <p:nvPr/>
        </p:nvSpPr>
        <p:spPr>
          <a:xfrm>
            <a:off x="5546779" y="2066733"/>
            <a:ext cx="3404571" cy="27203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2250" indent="-222250">
              <a:lnSpc>
                <a:spcPct val="120000"/>
              </a:lnSpc>
              <a:spcBef>
                <a:spcPts val="700"/>
              </a:spcBef>
              <a:buSzPct val="75000"/>
              <a:buChar char="•"/>
              <a:defRPr sz="1400">
                <a:latin typeface="Arial"/>
                <a:ea typeface="Arial"/>
                <a:cs typeface="Arial"/>
                <a:sym typeface="Arial"/>
              </a:defRPr>
            </a:pPr>
            <a:r>
              <a:t>E.g. Open Street Map data:</a:t>
            </a:r>
          </a:p>
          <a:p>
            <a:pPr lvl="1" marL="857250" indent="-222250">
              <a:lnSpc>
                <a:spcPct val="120000"/>
              </a:lnSpc>
              <a:spcBef>
                <a:spcPts val="700"/>
              </a:spcBef>
              <a:buSzPct val="75000"/>
              <a:buChar char="•"/>
              <a:defRPr sz="1300">
                <a:latin typeface="Arial"/>
                <a:ea typeface="Arial"/>
                <a:cs typeface="Arial"/>
                <a:sym typeface="Arial"/>
              </a:defRPr>
            </a:pPr>
            <a:r>
              <a:t>About </a:t>
            </a:r>
            <a:r>
              <a:rPr b="1"/>
              <a:t>3 billion</a:t>
            </a:r>
            <a:r>
              <a:t> GPS coordinates</a:t>
            </a:r>
          </a:p>
          <a:p>
            <a:pPr lvl="1" marL="857250" indent="-222250">
              <a:lnSpc>
                <a:spcPct val="120000"/>
              </a:lnSpc>
              <a:spcBef>
                <a:spcPts val="700"/>
              </a:spcBef>
              <a:buSzPct val="75000"/>
              <a:buChar char="•"/>
              <a:defRPr sz="1300"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https://blog.openstreetmap.org/2012/04/01/bulk-gps-point-data</a:t>
            </a:r>
            <a:r>
              <a:rPr u="none">
                <a:solidFill>
                  <a:srgbClr val="000000"/>
                </a:solidFill>
                <a:uFillTx/>
              </a:rPr>
              <a:t>/.</a:t>
            </a:r>
          </a:p>
          <a:p>
            <a:pPr lvl="1" marL="857250" indent="-222250">
              <a:lnSpc>
                <a:spcPct val="120000"/>
              </a:lnSpc>
              <a:spcBef>
                <a:spcPts val="700"/>
              </a:spcBef>
              <a:buSzPct val="75000"/>
              <a:buChar char="•"/>
              <a:defRPr sz="1300">
                <a:latin typeface="Arial"/>
                <a:ea typeface="Arial"/>
                <a:cs typeface="Arial"/>
                <a:sym typeface="Arial"/>
              </a:defRPr>
            </a:pPr>
            <a:r>
              <a:t>This image was rendered in one minute on a standard MacBook with 16 GB RAM</a:t>
            </a:r>
          </a:p>
          <a:p>
            <a:pPr lvl="1" marL="857250" indent="-222250">
              <a:lnSpc>
                <a:spcPct val="120000"/>
              </a:lnSpc>
              <a:spcBef>
                <a:spcPts val="700"/>
              </a:spcBef>
              <a:buSzPct val="75000"/>
              <a:buChar char="•"/>
              <a:defRPr sz="1300">
                <a:latin typeface="Arial"/>
                <a:ea typeface="Arial"/>
                <a:cs typeface="Arial"/>
                <a:sym typeface="Arial"/>
              </a:defRPr>
            </a:pPr>
            <a:r>
              <a:t>Renders in less than a second on several 128GB Amazon EC2 instances</a:t>
            </a:r>
          </a:p>
        </p:txBody>
      </p:sp>
      <p:pic>
        <p:nvPicPr>
          <p:cNvPr id="1137" name="image141.png" descr="image141.png"/>
          <p:cNvPicPr>
            <a:picLocks noChangeAspect="1"/>
          </p:cNvPicPr>
          <p:nvPr/>
        </p:nvPicPr>
        <p:blipFill>
          <a:blip r:embed="rId4">
            <a:extLst/>
          </a:blip>
          <a:stretch>
            <a:fillRect/>
          </a:stretch>
        </p:blipFill>
        <p:spPr>
          <a:xfrm>
            <a:off x="90691" y="1690541"/>
            <a:ext cx="5815178" cy="2983605"/>
          </a:xfrm>
          <a:prstGeom prst="rect">
            <a:avLst/>
          </a:prstGeom>
          <a:ln w="12700">
            <a:miter lim="400000"/>
          </a:ln>
        </p:spPr>
      </p:pic>
    </p:spTree>
  </p:cSld>
  <p:clrMapOvr>
    <a:masterClrMapping/>
  </p:clrMapOvr>
  <p:transition xmlns:p14="http://schemas.microsoft.com/office/powerpoint/2010/main" spd="fast"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1" name="Body"/>
          <p:cNvSpPr/>
          <p:nvPr>
            <p:ph type="body" idx="1"/>
          </p:nvPr>
        </p:nvSpPr>
        <p:spPr>
          <a:prstGeom prst="rect">
            <a:avLst/>
          </a:prstGeom>
        </p:spPr>
        <p:txBody>
          <a:bodyPr/>
          <a:lstStyle/>
          <a:p>
            <a:pPr/>
          </a:p>
        </p:txBody>
      </p:sp>
      <p:sp>
        <p:nvSpPr>
          <p:cNvPr id="1142" name="Categorical data: 2010 US Census"/>
          <p:cNvSpPr/>
          <p:nvPr>
            <p:ph type="title"/>
          </p:nvPr>
        </p:nvSpPr>
        <p:spPr>
          <a:prstGeom prst="rect">
            <a:avLst/>
          </a:prstGeom>
        </p:spPr>
        <p:txBody>
          <a:bodyPr/>
          <a:lstStyle>
            <a:lvl1pPr defTabSz="146486">
              <a:defRPr sz="3648"/>
            </a:lvl1pPr>
          </a:lstStyle>
          <a:p>
            <a:pPr/>
            <a:r>
              <a:t>Categorical data: 2010 US Census</a:t>
            </a:r>
          </a:p>
        </p:txBody>
      </p:sp>
      <p:sp>
        <p:nvSpPr>
          <p:cNvPr id="1143" name="One point per person…"/>
          <p:cNvSpPr/>
          <p:nvPr/>
        </p:nvSpPr>
        <p:spPr>
          <a:xfrm>
            <a:off x="6996417" y="1291970"/>
            <a:ext cx="2018300" cy="28652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spcBef>
                <a:spcPts val="700"/>
              </a:spcBef>
              <a:buSzPct val="75000"/>
              <a:buChar char="•"/>
              <a:defRPr>
                <a:latin typeface="Arial"/>
                <a:ea typeface="Arial"/>
                <a:cs typeface="Arial"/>
                <a:sym typeface="Arial"/>
              </a:defRPr>
            </a:pPr>
            <a:r>
              <a:t>One point per person</a:t>
            </a:r>
          </a:p>
          <a:p>
            <a:pPr marL="228600" indent="-228600">
              <a:spcBef>
                <a:spcPts val="700"/>
              </a:spcBef>
              <a:buSzPct val="75000"/>
              <a:buChar char="•"/>
              <a:defRPr>
                <a:latin typeface="Arial"/>
                <a:ea typeface="Arial"/>
                <a:cs typeface="Arial"/>
                <a:sym typeface="Arial"/>
              </a:defRPr>
            </a:pPr>
            <a:r>
              <a:t>300 million total</a:t>
            </a:r>
          </a:p>
          <a:p>
            <a:pPr marL="228600" indent="-228600">
              <a:spcBef>
                <a:spcPts val="700"/>
              </a:spcBef>
              <a:buSzPct val="75000"/>
              <a:buChar char="•"/>
              <a:defRPr>
                <a:latin typeface="Arial"/>
                <a:ea typeface="Arial"/>
                <a:cs typeface="Arial"/>
                <a:sym typeface="Arial"/>
              </a:defRPr>
            </a:pPr>
            <a:r>
              <a:t>Categorized by race</a:t>
            </a:r>
          </a:p>
          <a:p>
            <a:pPr marL="228600" indent="-228600">
              <a:spcBef>
                <a:spcPts val="700"/>
              </a:spcBef>
              <a:buSzPct val="75000"/>
              <a:buChar char="•"/>
              <a:defRPr>
                <a:latin typeface="Arial"/>
                <a:ea typeface="Arial"/>
                <a:cs typeface="Arial"/>
                <a:sym typeface="Arial"/>
              </a:defRPr>
            </a:pPr>
            <a:r>
              <a:t>Interactive rendering with Numba+Dask</a:t>
            </a:r>
          </a:p>
          <a:p>
            <a:pPr marL="228600" indent="-228600">
              <a:spcBef>
                <a:spcPts val="700"/>
              </a:spcBef>
              <a:buSzPct val="75000"/>
              <a:buChar char="•"/>
              <a:defRPr>
                <a:latin typeface="Arial"/>
                <a:ea typeface="Arial"/>
                <a:cs typeface="Arial"/>
                <a:sym typeface="Arial"/>
              </a:defRPr>
            </a:pPr>
            <a:r>
              <a:t>No pre-tiling</a:t>
            </a:r>
          </a:p>
        </p:txBody>
      </p:sp>
      <p:pic>
        <p:nvPicPr>
          <p:cNvPr id="1144" name="Zoom 0 - USA_crop.png" descr="Zoom 0 - USA_crop.png"/>
          <p:cNvPicPr>
            <a:picLocks noChangeAspect="1"/>
          </p:cNvPicPr>
          <p:nvPr/>
        </p:nvPicPr>
        <p:blipFill>
          <a:blip r:embed="rId2">
            <a:extLst/>
          </a:blip>
          <a:stretch>
            <a:fillRect/>
          </a:stretch>
        </p:blipFill>
        <p:spPr>
          <a:xfrm>
            <a:off x="192316" y="944277"/>
            <a:ext cx="6672902" cy="3709934"/>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6"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7" name="Anaconda and Hadoop"/>
          <p:cNvSpPr/>
          <p:nvPr>
            <p:ph type="body" idx="1"/>
          </p:nvPr>
        </p:nvSpPr>
        <p:spPr>
          <a:xfrm>
            <a:off x="329011" y="936915"/>
            <a:ext cx="8513620" cy="3233539"/>
          </a:xfrm>
          <a:prstGeom prst="rect">
            <a:avLst/>
          </a:prstGeom>
        </p:spPr>
        <p:txBody>
          <a:bodyPr/>
          <a:lstStyle>
            <a:lvl1pPr>
              <a:spcBef>
                <a:spcPts val="1100"/>
              </a:spcBef>
              <a:defRPr b="1" sz="4800"/>
            </a:lvl1pPr>
          </a:lstStyle>
          <a:p>
            <a:pPr/>
            <a:r>
              <a:t>Anaconda and Hadoop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TextBox 3"/>
          <p:cNvSpPr/>
          <p:nvPr>
            <p:ph type="sldNum" sz="quarter" idx="2"/>
          </p:nvPr>
        </p:nvSpPr>
        <p:spPr>
          <a:xfrm>
            <a:off x="8796045" y="4821173"/>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9" name="Title 1"/>
          <p:cNvSpPr/>
          <p:nvPr>
            <p:ph type="title"/>
          </p:nvPr>
        </p:nvSpPr>
        <p:spPr>
          <a:xfrm>
            <a:off x="429189" y="373192"/>
            <a:ext cx="8408897" cy="634183"/>
          </a:xfrm>
          <a:prstGeom prst="rect">
            <a:avLst/>
          </a:prstGeom>
        </p:spPr>
        <p:txBody>
          <a:bodyPr/>
          <a:lstStyle/>
          <a:p>
            <a:pPr>
              <a:defRPr b="1"/>
            </a:pPr>
            <a:r>
              <a:t>Accelerate adoption of </a:t>
            </a:r>
            <a:r>
              <a:rPr b="0"/>
              <a:t>Data Science</a:t>
            </a:r>
          </a:p>
        </p:txBody>
      </p:sp>
      <p:sp>
        <p:nvSpPr>
          <p:cNvPr id="480" name="Shape 928">
            <a:hlinkClick r:id="rId3" invalidUrl="" action="" tgtFrame="" tooltip="" history="1" highlightClick="0" endSnd="0"/>
          </p:cNvPr>
          <p:cNvSpPr/>
          <p:nvPr/>
        </p:nvSpPr>
        <p:spPr>
          <a:xfrm>
            <a:off x="261005" y="3933623"/>
            <a:ext cx="5795444" cy="325588"/>
          </a:xfrm>
          <a:prstGeom prst="rect">
            <a:avLst/>
          </a:prstGeom>
          <a:solidFill>
            <a:schemeClr val="accent2"/>
          </a:solidFill>
          <a:ln w="12700">
            <a:miter lim="400000"/>
          </a:ln>
        </p:spPr>
        <p:txBody>
          <a:bodyPr lIns="45719" rIns="45719" anchor="ctr"/>
          <a:lstStyle/>
          <a:p>
            <a:pPr>
              <a:defRPr>
                <a:latin typeface="Arial"/>
                <a:ea typeface="Arial"/>
                <a:cs typeface="Arial"/>
                <a:sym typeface="Arial"/>
              </a:defRPr>
            </a:pPr>
          </a:p>
        </p:txBody>
      </p:sp>
      <p:pic>
        <p:nvPicPr>
          <p:cNvPr id="481" name="pasted-image.pdf" descr="pasted-image.pdf">
            <a:hlinkClick r:id="rId4" invalidUrl="" action="" tgtFrame="" tooltip="" history="1" highlightClick="0" endSnd="0"/>
          </p:cNvPr>
          <p:cNvPicPr>
            <a:picLocks noChangeAspect="1"/>
          </p:cNvPicPr>
          <p:nvPr/>
        </p:nvPicPr>
        <p:blipFill>
          <a:blip r:embed="rId5">
            <a:extLst/>
          </a:blip>
          <a:stretch>
            <a:fillRect/>
          </a:stretch>
        </p:blipFill>
        <p:spPr>
          <a:xfrm>
            <a:off x="1438518" y="1348368"/>
            <a:ext cx="3432907" cy="1037815"/>
          </a:xfrm>
          <a:prstGeom prst="rect">
            <a:avLst/>
          </a:prstGeom>
          <a:ln w="12700">
            <a:miter lim="400000"/>
          </a:ln>
        </p:spPr>
      </p:pic>
      <p:sp>
        <p:nvSpPr>
          <p:cNvPr id="482" name="Shape 857"/>
          <p:cNvSpPr/>
          <p:nvPr/>
        </p:nvSpPr>
        <p:spPr>
          <a:xfrm>
            <a:off x="595206" y="2193328"/>
            <a:ext cx="5276821"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000">
                <a:solidFill>
                  <a:srgbClr val="314860"/>
                </a:solidFill>
                <a:latin typeface="Arial"/>
                <a:ea typeface="Arial"/>
                <a:cs typeface="Arial"/>
                <a:sym typeface="Arial"/>
              </a:defRPr>
            </a:lvl1pPr>
          </a:lstStyle>
          <a:p>
            <a:pPr/>
            <a:r>
              <a:t>PYTHON &amp; R OPEN SOURCE ANALYTICS</a:t>
            </a:r>
          </a:p>
        </p:txBody>
      </p:sp>
      <p:grpSp>
        <p:nvGrpSpPr>
          <p:cNvPr id="498" name="Group 873"/>
          <p:cNvGrpSpPr/>
          <p:nvPr/>
        </p:nvGrpSpPr>
        <p:grpSpPr>
          <a:xfrm>
            <a:off x="274977" y="2657126"/>
            <a:ext cx="5767501" cy="276538"/>
            <a:chOff x="0" y="0"/>
            <a:chExt cx="5767500" cy="276536"/>
          </a:xfrm>
        </p:grpSpPr>
        <p:grpSp>
          <p:nvGrpSpPr>
            <p:cNvPr id="485" name="Group 860"/>
            <p:cNvGrpSpPr/>
            <p:nvPr/>
          </p:nvGrpSpPr>
          <p:grpSpPr>
            <a:xfrm>
              <a:off x="0" y="0"/>
              <a:ext cx="1007006" cy="270674"/>
              <a:chOff x="0" y="0"/>
              <a:chExt cx="1007005" cy="270673"/>
            </a:xfrm>
          </p:grpSpPr>
          <p:sp>
            <p:nvSpPr>
              <p:cNvPr id="483" name="Shape 858"/>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484" name="Shape 859"/>
              <p:cNvSpPr/>
              <p:nvPr/>
            </p:nvSpPr>
            <p:spPr>
              <a:xfrm>
                <a:off x="201625" y="0"/>
                <a:ext cx="603755"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NumPy</a:t>
                </a:r>
              </a:p>
            </p:txBody>
          </p:sp>
        </p:grpSp>
        <p:grpSp>
          <p:nvGrpSpPr>
            <p:cNvPr id="488" name="Group 863"/>
            <p:cNvGrpSpPr/>
            <p:nvPr/>
          </p:nvGrpSpPr>
          <p:grpSpPr>
            <a:xfrm>
              <a:off x="1076393" y="0"/>
              <a:ext cx="1007006" cy="270674"/>
              <a:chOff x="0" y="0"/>
              <a:chExt cx="1007005" cy="270673"/>
            </a:xfrm>
          </p:grpSpPr>
          <p:sp>
            <p:nvSpPr>
              <p:cNvPr id="486" name="Shape 861"/>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487" name="Shape 862"/>
              <p:cNvSpPr/>
              <p:nvPr/>
            </p:nvSpPr>
            <p:spPr>
              <a:xfrm>
                <a:off x="256654" y="0"/>
                <a:ext cx="493697"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SciPy</a:t>
                </a:r>
              </a:p>
            </p:txBody>
          </p:sp>
        </p:grpSp>
        <p:grpSp>
          <p:nvGrpSpPr>
            <p:cNvPr id="491" name="Group 866"/>
            <p:cNvGrpSpPr/>
            <p:nvPr/>
          </p:nvGrpSpPr>
          <p:grpSpPr>
            <a:xfrm>
              <a:off x="2152983" y="0"/>
              <a:ext cx="1007006" cy="270674"/>
              <a:chOff x="0" y="0"/>
              <a:chExt cx="1007005" cy="270673"/>
            </a:xfrm>
          </p:grpSpPr>
          <p:sp>
            <p:nvSpPr>
              <p:cNvPr id="489" name="Shape 864"/>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200">
                    <a:latin typeface="Arial"/>
                    <a:ea typeface="Arial"/>
                    <a:cs typeface="Arial"/>
                    <a:sym typeface="Arial"/>
                  </a:defRPr>
                </a:pPr>
              </a:p>
            </p:txBody>
          </p:sp>
          <p:sp>
            <p:nvSpPr>
              <p:cNvPr id="490" name="Shape 865"/>
              <p:cNvSpPr/>
              <p:nvPr/>
            </p:nvSpPr>
            <p:spPr>
              <a:xfrm>
                <a:off x="192992" y="0"/>
                <a:ext cx="621019"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Pandas</a:t>
                </a:r>
              </a:p>
            </p:txBody>
          </p:sp>
        </p:grpSp>
        <p:grpSp>
          <p:nvGrpSpPr>
            <p:cNvPr id="494" name="Group 869"/>
            <p:cNvGrpSpPr/>
            <p:nvPr/>
          </p:nvGrpSpPr>
          <p:grpSpPr>
            <a:xfrm>
              <a:off x="3194540" y="0"/>
              <a:ext cx="1007007" cy="270674"/>
              <a:chOff x="0" y="0"/>
              <a:chExt cx="1007005" cy="270673"/>
            </a:xfrm>
          </p:grpSpPr>
          <p:sp>
            <p:nvSpPr>
              <p:cNvPr id="492" name="Shape 867"/>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493" name="Shape 868"/>
              <p:cNvSpPr/>
              <p:nvPr/>
            </p:nvSpPr>
            <p:spPr>
              <a:xfrm>
                <a:off x="74561" y="0"/>
                <a:ext cx="857879"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Scikit-learn</a:t>
                </a:r>
              </a:p>
            </p:txBody>
          </p:sp>
        </p:grpSp>
        <p:grpSp>
          <p:nvGrpSpPr>
            <p:cNvPr id="497" name="Group 872"/>
            <p:cNvGrpSpPr/>
            <p:nvPr/>
          </p:nvGrpSpPr>
          <p:grpSpPr>
            <a:xfrm>
              <a:off x="4274136" y="0"/>
              <a:ext cx="1493365" cy="276537"/>
              <a:chOff x="0" y="0"/>
              <a:chExt cx="1493363" cy="276536"/>
            </a:xfrm>
          </p:grpSpPr>
          <p:sp>
            <p:nvSpPr>
              <p:cNvPr id="495" name="Shape 870"/>
              <p:cNvSpPr/>
              <p:nvPr/>
            </p:nvSpPr>
            <p:spPr>
              <a:xfrm>
                <a:off x="0" y="9569"/>
                <a:ext cx="1493364"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200">
                    <a:latin typeface="Arial"/>
                    <a:ea typeface="Arial"/>
                    <a:cs typeface="Arial"/>
                    <a:sym typeface="Arial"/>
                  </a:defRPr>
                </a:pPr>
              </a:p>
            </p:txBody>
          </p:sp>
          <p:sp>
            <p:nvSpPr>
              <p:cNvPr id="496" name="Shape 871"/>
              <p:cNvSpPr/>
              <p:nvPr/>
            </p:nvSpPr>
            <p:spPr>
              <a:xfrm>
                <a:off x="121035" y="0"/>
                <a:ext cx="1251294" cy="276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300">
                    <a:solidFill>
                      <a:srgbClr val="5F6D7A"/>
                    </a:solidFill>
                    <a:latin typeface="Arial"/>
                    <a:ea typeface="Arial"/>
                    <a:cs typeface="Arial"/>
                    <a:sym typeface="Arial"/>
                  </a:defRPr>
                </a:lvl1pPr>
              </a:lstStyle>
              <a:p>
                <a:pPr/>
                <a:r>
                  <a:t>Jupyter/IPython</a:t>
                </a:r>
              </a:p>
            </p:txBody>
          </p:sp>
        </p:grpSp>
      </p:grpSp>
      <p:grpSp>
        <p:nvGrpSpPr>
          <p:cNvPr id="517" name="Group 892"/>
          <p:cNvGrpSpPr/>
          <p:nvPr/>
        </p:nvGrpSpPr>
        <p:grpSpPr>
          <a:xfrm>
            <a:off x="278976" y="2981918"/>
            <a:ext cx="5759504" cy="270676"/>
            <a:chOff x="0" y="0"/>
            <a:chExt cx="5759503" cy="270674"/>
          </a:xfrm>
        </p:grpSpPr>
        <p:grpSp>
          <p:nvGrpSpPr>
            <p:cNvPr id="501" name="Group 876"/>
            <p:cNvGrpSpPr/>
            <p:nvPr/>
          </p:nvGrpSpPr>
          <p:grpSpPr>
            <a:xfrm>
              <a:off x="0" y="0"/>
              <a:ext cx="1007006" cy="270675"/>
              <a:chOff x="0" y="0"/>
              <a:chExt cx="1007005" cy="270674"/>
            </a:xfrm>
          </p:grpSpPr>
          <p:sp>
            <p:nvSpPr>
              <p:cNvPr id="499" name="Shape 874"/>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00" name="Shape 875"/>
              <p:cNvSpPr/>
              <p:nvPr/>
            </p:nvSpPr>
            <p:spPr>
              <a:xfrm>
                <a:off x="205793" y="0"/>
                <a:ext cx="595421"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Numba</a:t>
                </a:r>
              </a:p>
            </p:txBody>
          </p:sp>
        </p:grpSp>
        <p:grpSp>
          <p:nvGrpSpPr>
            <p:cNvPr id="504" name="Group 879"/>
            <p:cNvGrpSpPr/>
            <p:nvPr/>
          </p:nvGrpSpPr>
          <p:grpSpPr>
            <a:xfrm>
              <a:off x="1076393" y="0"/>
              <a:ext cx="1007006" cy="270675"/>
              <a:chOff x="0" y="0"/>
              <a:chExt cx="1007005" cy="270674"/>
            </a:xfrm>
          </p:grpSpPr>
          <p:sp>
            <p:nvSpPr>
              <p:cNvPr id="502" name="Shape 877"/>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03" name="Shape 878"/>
              <p:cNvSpPr/>
              <p:nvPr/>
            </p:nvSpPr>
            <p:spPr>
              <a:xfrm>
                <a:off x="125314" y="0"/>
                <a:ext cx="756378"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Matplotlib</a:t>
                </a:r>
              </a:p>
            </p:txBody>
          </p:sp>
        </p:grpSp>
        <p:grpSp>
          <p:nvGrpSpPr>
            <p:cNvPr id="507" name="Group 882"/>
            <p:cNvGrpSpPr/>
            <p:nvPr/>
          </p:nvGrpSpPr>
          <p:grpSpPr>
            <a:xfrm>
              <a:off x="2152983" y="0"/>
              <a:ext cx="1007006" cy="270675"/>
              <a:chOff x="0" y="0"/>
              <a:chExt cx="1007005" cy="270674"/>
            </a:xfrm>
          </p:grpSpPr>
          <p:sp>
            <p:nvSpPr>
              <p:cNvPr id="505" name="Shape 880"/>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300">
                    <a:latin typeface="Arial"/>
                    <a:ea typeface="Arial"/>
                    <a:cs typeface="Arial"/>
                    <a:sym typeface="Arial"/>
                  </a:defRPr>
                </a:pPr>
              </a:p>
            </p:txBody>
          </p:sp>
          <p:sp>
            <p:nvSpPr>
              <p:cNvPr id="506" name="Shape 881"/>
              <p:cNvSpPr/>
              <p:nvPr/>
            </p:nvSpPr>
            <p:spPr>
              <a:xfrm>
                <a:off x="209997" y="0"/>
                <a:ext cx="58701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Spyder</a:t>
                </a:r>
              </a:p>
            </p:txBody>
          </p:sp>
        </p:grpSp>
        <p:grpSp>
          <p:nvGrpSpPr>
            <p:cNvPr id="510" name="Group 885"/>
            <p:cNvGrpSpPr/>
            <p:nvPr/>
          </p:nvGrpSpPr>
          <p:grpSpPr>
            <a:xfrm>
              <a:off x="3194541" y="0"/>
              <a:ext cx="1007007" cy="270675"/>
              <a:chOff x="0" y="0"/>
              <a:chExt cx="1007005" cy="270674"/>
            </a:xfrm>
          </p:grpSpPr>
          <p:sp>
            <p:nvSpPr>
              <p:cNvPr id="508" name="Shape 883"/>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09" name="Shape 884"/>
              <p:cNvSpPr/>
              <p:nvPr/>
            </p:nvSpPr>
            <p:spPr>
              <a:xfrm>
                <a:off x="61840" y="0"/>
                <a:ext cx="883328"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TensorFlow</a:t>
                </a:r>
              </a:p>
            </p:txBody>
          </p:sp>
        </p:grpSp>
        <p:grpSp>
          <p:nvGrpSpPr>
            <p:cNvPr id="513" name="Group 888"/>
            <p:cNvGrpSpPr/>
            <p:nvPr/>
          </p:nvGrpSpPr>
          <p:grpSpPr>
            <a:xfrm>
              <a:off x="4276420" y="0"/>
              <a:ext cx="632125" cy="270675"/>
              <a:chOff x="0" y="0"/>
              <a:chExt cx="632124" cy="270674"/>
            </a:xfrm>
          </p:grpSpPr>
          <p:sp>
            <p:nvSpPr>
              <p:cNvPr id="511" name="Shape 886"/>
              <p:cNvSpPr/>
              <p:nvPr/>
            </p:nvSpPr>
            <p:spPr>
              <a:xfrm>
                <a:off x="0" y="9569"/>
                <a:ext cx="632125"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12" name="Shape 887"/>
              <p:cNvSpPr/>
              <p:nvPr/>
            </p:nvSpPr>
            <p:spPr>
              <a:xfrm>
                <a:off x="22556" y="0"/>
                <a:ext cx="58701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Cython</a:t>
                </a:r>
              </a:p>
            </p:txBody>
          </p:sp>
        </p:grpSp>
        <p:grpSp>
          <p:nvGrpSpPr>
            <p:cNvPr id="516" name="Group 891"/>
            <p:cNvGrpSpPr/>
            <p:nvPr/>
          </p:nvGrpSpPr>
          <p:grpSpPr>
            <a:xfrm>
              <a:off x="4976041" y="0"/>
              <a:ext cx="783463" cy="270675"/>
              <a:chOff x="0" y="0"/>
              <a:chExt cx="783462" cy="270674"/>
            </a:xfrm>
          </p:grpSpPr>
          <p:sp>
            <p:nvSpPr>
              <p:cNvPr id="514" name="Shape 889"/>
              <p:cNvSpPr/>
              <p:nvPr/>
            </p:nvSpPr>
            <p:spPr>
              <a:xfrm>
                <a:off x="0" y="9569"/>
                <a:ext cx="783463"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15" name="Shape 890"/>
              <p:cNvSpPr/>
              <p:nvPr/>
            </p:nvSpPr>
            <p:spPr>
              <a:xfrm>
                <a:off x="35620" y="0"/>
                <a:ext cx="71222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1200">
                    <a:solidFill>
                      <a:srgbClr val="5F6D7A"/>
                    </a:solidFill>
                    <a:latin typeface="Arial"/>
                    <a:ea typeface="Arial"/>
                    <a:cs typeface="Arial"/>
                    <a:sym typeface="Arial"/>
                  </a:defRPr>
                </a:lvl1pPr>
              </a:lstStyle>
              <a:p>
                <a:pPr/>
                <a:r>
                  <a:t>Theano</a:t>
                </a:r>
              </a:p>
            </p:txBody>
          </p:sp>
        </p:grpSp>
      </p:grpSp>
      <p:grpSp>
        <p:nvGrpSpPr>
          <p:cNvPr id="536" name="Group 911"/>
          <p:cNvGrpSpPr/>
          <p:nvPr/>
        </p:nvGrpSpPr>
        <p:grpSpPr>
          <a:xfrm>
            <a:off x="274977" y="3306712"/>
            <a:ext cx="5763502" cy="276537"/>
            <a:chOff x="0" y="0"/>
            <a:chExt cx="5763501" cy="276536"/>
          </a:xfrm>
        </p:grpSpPr>
        <p:grpSp>
          <p:nvGrpSpPr>
            <p:cNvPr id="520" name="Group 895"/>
            <p:cNvGrpSpPr/>
            <p:nvPr/>
          </p:nvGrpSpPr>
          <p:grpSpPr>
            <a:xfrm>
              <a:off x="0" y="0"/>
              <a:ext cx="1011004" cy="270674"/>
              <a:chOff x="0" y="0"/>
              <a:chExt cx="1011003" cy="270673"/>
            </a:xfrm>
          </p:grpSpPr>
          <p:sp>
            <p:nvSpPr>
              <p:cNvPr id="518" name="Shape 893"/>
              <p:cNvSpPr/>
              <p:nvPr/>
            </p:nvSpPr>
            <p:spPr>
              <a:xfrm>
                <a:off x="3998"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19" name="Shape 894"/>
              <p:cNvSpPr/>
              <p:nvPr/>
            </p:nvSpPr>
            <p:spPr>
              <a:xfrm>
                <a:off x="0" y="0"/>
                <a:ext cx="988420"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1200">
                    <a:solidFill>
                      <a:srgbClr val="5F6D7A"/>
                    </a:solidFill>
                    <a:latin typeface="Arial"/>
                    <a:ea typeface="Arial"/>
                    <a:cs typeface="Arial"/>
                    <a:sym typeface="Arial"/>
                  </a:defRPr>
                </a:lvl1pPr>
              </a:lstStyle>
              <a:p>
                <a:pPr/>
                <a:r>
                  <a:t>Scikit-image</a:t>
                </a:r>
              </a:p>
            </p:txBody>
          </p:sp>
        </p:grpSp>
        <p:grpSp>
          <p:nvGrpSpPr>
            <p:cNvPr id="523" name="Group 898"/>
            <p:cNvGrpSpPr/>
            <p:nvPr/>
          </p:nvGrpSpPr>
          <p:grpSpPr>
            <a:xfrm>
              <a:off x="1080392" y="0"/>
              <a:ext cx="1007006" cy="270674"/>
              <a:chOff x="0" y="0"/>
              <a:chExt cx="1007005" cy="270673"/>
            </a:xfrm>
          </p:grpSpPr>
          <p:sp>
            <p:nvSpPr>
              <p:cNvPr id="521" name="Shape 896"/>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300">
                    <a:latin typeface="Arial"/>
                    <a:ea typeface="Arial"/>
                    <a:cs typeface="Arial"/>
                    <a:sym typeface="Arial"/>
                  </a:defRPr>
                </a:pPr>
              </a:p>
            </p:txBody>
          </p:sp>
          <p:sp>
            <p:nvSpPr>
              <p:cNvPr id="522" name="Shape 897"/>
              <p:cNvSpPr/>
              <p:nvPr/>
            </p:nvSpPr>
            <p:spPr>
              <a:xfrm>
                <a:off x="262309" y="0"/>
                <a:ext cx="482386"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NLTK</a:t>
                </a:r>
              </a:p>
            </p:txBody>
          </p:sp>
        </p:grpSp>
        <p:grpSp>
          <p:nvGrpSpPr>
            <p:cNvPr id="526" name="Group 901"/>
            <p:cNvGrpSpPr/>
            <p:nvPr/>
          </p:nvGrpSpPr>
          <p:grpSpPr>
            <a:xfrm>
              <a:off x="2156982" y="0"/>
              <a:ext cx="1007006" cy="270674"/>
              <a:chOff x="0" y="0"/>
              <a:chExt cx="1007005" cy="270673"/>
            </a:xfrm>
          </p:grpSpPr>
          <p:sp>
            <p:nvSpPr>
              <p:cNvPr id="524" name="Shape 899"/>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25" name="Shape 900"/>
              <p:cNvSpPr/>
              <p:nvPr/>
            </p:nvSpPr>
            <p:spPr>
              <a:xfrm>
                <a:off x="277827" y="0"/>
                <a:ext cx="451355"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Dask</a:t>
                </a:r>
              </a:p>
            </p:txBody>
          </p:sp>
        </p:grpSp>
        <p:grpSp>
          <p:nvGrpSpPr>
            <p:cNvPr id="529" name="Group 904"/>
            <p:cNvGrpSpPr/>
            <p:nvPr/>
          </p:nvGrpSpPr>
          <p:grpSpPr>
            <a:xfrm>
              <a:off x="3198539" y="0"/>
              <a:ext cx="1007007" cy="276537"/>
              <a:chOff x="0" y="0"/>
              <a:chExt cx="1007005" cy="276536"/>
            </a:xfrm>
          </p:grpSpPr>
          <p:sp>
            <p:nvSpPr>
              <p:cNvPr id="527" name="Shape 902"/>
              <p:cNvSpPr/>
              <p:nvPr/>
            </p:nvSpPr>
            <p:spPr>
              <a:xfrm>
                <a:off x="0" y="9569"/>
                <a:ext cx="1007006"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200">
                    <a:latin typeface="Arial"/>
                    <a:ea typeface="Arial"/>
                    <a:cs typeface="Arial"/>
                    <a:sym typeface="Arial"/>
                  </a:defRPr>
                </a:pPr>
              </a:p>
            </p:txBody>
          </p:sp>
          <p:sp>
            <p:nvSpPr>
              <p:cNvPr id="528" name="Shape 903"/>
              <p:cNvSpPr/>
              <p:nvPr/>
            </p:nvSpPr>
            <p:spPr>
              <a:xfrm>
                <a:off x="255620" y="0"/>
                <a:ext cx="495768" cy="276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300">
                    <a:solidFill>
                      <a:srgbClr val="5F6D7A"/>
                    </a:solidFill>
                    <a:latin typeface="Arial"/>
                    <a:ea typeface="Arial"/>
                    <a:cs typeface="Arial"/>
                    <a:sym typeface="Arial"/>
                  </a:defRPr>
                </a:lvl1pPr>
              </a:lstStyle>
              <a:p>
                <a:pPr/>
                <a:r>
                  <a:t>Caffe</a:t>
                </a:r>
              </a:p>
            </p:txBody>
          </p:sp>
        </p:grpSp>
        <p:grpSp>
          <p:nvGrpSpPr>
            <p:cNvPr id="532" name="Group 907"/>
            <p:cNvGrpSpPr/>
            <p:nvPr/>
          </p:nvGrpSpPr>
          <p:grpSpPr>
            <a:xfrm>
              <a:off x="4280419" y="0"/>
              <a:ext cx="632125" cy="270674"/>
              <a:chOff x="0" y="0"/>
              <a:chExt cx="632124" cy="270673"/>
            </a:xfrm>
          </p:grpSpPr>
          <p:sp>
            <p:nvSpPr>
              <p:cNvPr id="530" name="Shape 905"/>
              <p:cNvSpPr/>
              <p:nvPr/>
            </p:nvSpPr>
            <p:spPr>
              <a:xfrm>
                <a:off x="0" y="9569"/>
                <a:ext cx="632125"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31" name="Shape 906"/>
              <p:cNvSpPr/>
              <p:nvPr/>
            </p:nvSpPr>
            <p:spPr>
              <a:xfrm>
                <a:off x="98831" y="0"/>
                <a:ext cx="434463"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dplyr</a:t>
                </a:r>
              </a:p>
            </p:txBody>
          </p:sp>
        </p:grpSp>
        <p:grpSp>
          <p:nvGrpSpPr>
            <p:cNvPr id="535" name="Group 910"/>
            <p:cNvGrpSpPr/>
            <p:nvPr/>
          </p:nvGrpSpPr>
          <p:grpSpPr>
            <a:xfrm>
              <a:off x="4980039" y="0"/>
              <a:ext cx="783463" cy="270674"/>
              <a:chOff x="0" y="0"/>
              <a:chExt cx="783462" cy="270673"/>
            </a:xfrm>
          </p:grpSpPr>
          <p:sp>
            <p:nvSpPr>
              <p:cNvPr id="533" name="Shape 908"/>
              <p:cNvSpPr/>
              <p:nvPr/>
            </p:nvSpPr>
            <p:spPr>
              <a:xfrm>
                <a:off x="0" y="9569"/>
                <a:ext cx="783463" cy="261105"/>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34" name="Shape 909"/>
              <p:cNvSpPr/>
              <p:nvPr/>
            </p:nvSpPr>
            <p:spPr>
              <a:xfrm>
                <a:off x="161774" y="0"/>
                <a:ext cx="45991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shiny</a:t>
                </a:r>
              </a:p>
            </p:txBody>
          </p:sp>
        </p:grpSp>
      </p:grpSp>
      <p:grpSp>
        <p:nvGrpSpPr>
          <p:cNvPr id="552" name="Group 927"/>
          <p:cNvGrpSpPr/>
          <p:nvPr/>
        </p:nvGrpSpPr>
        <p:grpSpPr>
          <a:xfrm>
            <a:off x="284536" y="3631503"/>
            <a:ext cx="5748384" cy="270675"/>
            <a:chOff x="0" y="0"/>
            <a:chExt cx="5748383" cy="270674"/>
          </a:xfrm>
        </p:grpSpPr>
        <p:grpSp>
          <p:nvGrpSpPr>
            <p:cNvPr id="539" name="Group 914"/>
            <p:cNvGrpSpPr/>
            <p:nvPr/>
          </p:nvGrpSpPr>
          <p:grpSpPr>
            <a:xfrm>
              <a:off x="0" y="0"/>
              <a:ext cx="1007006" cy="270675"/>
              <a:chOff x="0" y="0"/>
              <a:chExt cx="1007005" cy="270674"/>
            </a:xfrm>
          </p:grpSpPr>
          <p:sp>
            <p:nvSpPr>
              <p:cNvPr id="537" name="Shape 912"/>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300">
                    <a:latin typeface="Arial"/>
                    <a:ea typeface="Arial"/>
                    <a:cs typeface="Arial"/>
                    <a:sym typeface="Arial"/>
                  </a:defRPr>
                </a:pPr>
              </a:p>
            </p:txBody>
          </p:sp>
          <p:sp>
            <p:nvSpPr>
              <p:cNvPr id="538" name="Shape 913"/>
              <p:cNvSpPr/>
              <p:nvPr/>
            </p:nvSpPr>
            <p:spPr>
              <a:xfrm>
                <a:off x="201439" y="0"/>
                <a:ext cx="604127"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ggplot2</a:t>
                </a:r>
              </a:p>
            </p:txBody>
          </p:sp>
        </p:grpSp>
        <p:grpSp>
          <p:nvGrpSpPr>
            <p:cNvPr id="542" name="Group 917"/>
            <p:cNvGrpSpPr/>
            <p:nvPr/>
          </p:nvGrpSpPr>
          <p:grpSpPr>
            <a:xfrm>
              <a:off x="1076393" y="0"/>
              <a:ext cx="1007006" cy="270675"/>
              <a:chOff x="0" y="0"/>
              <a:chExt cx="1007005" cy="270674"/>
            </a:xfrm>
          </p:grpSpPr>
          <p:sp>
            <p:nvSpPr>
              <p:cNvPr id="540" name="Shape 915"/>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41" name="Shape 916"/>
              <p:cNvSpPr/>
              <p:nvPr/>
            </p:nvSpPr>
            <p:spPr>
              <a:xfrm>
                <a:off x="307479" y="0"/>
                <a:ext cx="392047"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tidyr</a:t>
                </a:r>
              </a:p>
            </p:txBody>
          </p:sp>
        </p:grpSp>
        <p:grpSp>
          <p:nvGrpSpPr>
            <p:cNvPr id="545" name="Group 920"/>
            <p:cNvGrpSpPr/>
            <p:nvPr/>
          </p:nvGrpSpPr>
          <p:grpSpPr>
            <a:xfrm>
              <a:off x="2152983" y="0"/>
              <a:ext cx="1007006" cy="270675"/>
              <a:chOff x="0" y="0"/>
              <a:chExt cx="1007005" cy="270674"/>
            </a:xfrm>
          </p:grpSpPr>
          <p:sp>
            <p:nvSpPr>
              <p:cNvPr id="543" name="Shape 918"/>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sz="1200">
                    <a:latin typeface="Arial"/>
                    <a:ea typeface="Arial"/>
                    <a:cs typeface="Arial"/>
                    <a:sym typeface="Arial"/>
                  </a:defRPr>
                </a:pPr>
              </a:p>
            </p:txBody>
          </p:sp>
          <p:sp>
            <p:nvSpPr>
              <p:cNvPr id="544" name="Shape 919"/>
              <p:cNvSpPr/>
              <p:nvPr/>
            </p:nvSpPr>
            <p:spPr>
              <a:xfrm>
                <a:off x="282030" y="0"/>
                <a:ext cx="442946"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caret</a:t>
                </a:r>
              </a:p>
            </p:txBody>
          </p:sp>
        </p:grpSp>
        <p:grpSp>
          <p:nvGrpSpPr>
            <p:cNvPr id="548" name="Group 923"/>
            <p:cNvGrpSpPr/>
            <p:nvPr/>
          </p:nvGrpSpPr>
          <p:grpSpPr>
            <a:xfrm>
              <a:off x="3194540" y="0"/>
              <a:ext cx="1007007" cy="270675"/>
              <a:chOff x="0" y="0"/>
              <a:chExt cx="1007005" cy="270674"/>
            </a:xfrm>
          </p:grpSpPr>
          <p:sp>
            <p:nvSpPr>
              <p:cNvPr id="546" name="Shape 921"/>
              <p:cNvSpPr/>
              <p:nvPr/>
            </p:nvSpPr>
            <p:spPr>
              <a:xfrm>
                <a:off x="0" y="9569"/>
                <a:ext cx="1007006"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47" name="Shape 922"/>
              <p:cNvSpPr/>
              <p:nvPr/>
            </p:nvSpPr>
            <p:spPr>
              <a:xfrm>
                <a:off x="163453" y="0"/>
                <a:ext cx="680104"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sz="1200">
                    <a:solidFill>
                      <a:srgbClr val="5F6D7A"/>
                    </a:solidFill>
                    <a:latin typeface="Arial"/>
                    <a:ea typeface="Arial"/>
                    <a:cs typeface="Arial"/>
                    <a:sym typeface="Arial"/>
                  </a:defRPr>
                </a:lvl1pPr>
              </a:lstStyle>
              <a:p>
                <a:pPr/>
                <a:r>
                  <a:t>PySpark</a:t>
                </a:r>
              </a:p>
            </p:txBody>
          </p:sp>
        </p:grpSp>
        <p:grpSp>
          <p:nvGrpSpPr>
            <p:cNvPr id="551" name="Group 926"/>
            <p:cNvGrpSpPr/>
            <p:nvPr/>
          </p:nvGrpSpPr>
          <p:grpSpPr>
            <a:xfrm>
              <a:off x="4255019" y="0"/>
              <a:ext cx="1493365" cy="270675"/>
              <a:chOff x="0" y="0"/>
              <a:chExt cx="1493363" cy="270674"/>
            </a:xfrm>
          </p:grpSpPr>
          <p:sp>
            <p:nvSpPr>
              <p:cNvPr id="549" name="Shape 924"/>
              <p:cNvSpPr/>
              <p:nvPr/>
            </p:nvSpPr>
            <p:spPr>
              <a:xfrm>
                <a:off x="0" y="9569"/>
                <a:ext cx="1493364" cy="261106"/>
              </a:xfrm>
              <a:prstGeom prst="rect">
                <a:avLst/>
              </a:prstGeom>
              <a:solidFill>
                <a:srgbClr val="EBEBEB"/>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p>
            </p:txBody>
          </p:sp>
          <p:sp>
            <p:nvSpPr>
              <p:cNvPr id="550" name="Shape 925"/>
              <p:cNvSpPr/>
              <p:nvPr/>
            </p:nvSpPr>
            <p:spPr>
              <a:xfrm>
                <a:off x="35863" y="0"/>
                <a:ext cx="1421640"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1200">
                    <a:solidFill>
                      <a:srgbClr val="5F6D7A"/>
                    </a:solidFill>
                    <a:latin typeface="Arial"/>
                    <a:ea typeface="Arial"/>
                    <a:cs typeface="Arial"/>
                    <a:sym typeface="Arial"/>
                  </a:defRPr>
                </a:lvl1pPr>
              </a:lstStyle>
              <a:p>
                <a:pPr/>
                <a:r>
                  <a:t>&amp; 1000+ packages</a:t>
                </a:r>
              </a:p>
            </p:txBody>
          </p:sp>
        </p:grpSp>
      </p:grpSp>
      <p:pic>
        <p:nvPicPr>
          <p:cNvPr id="553" name="Picture 78" descr="Picture 78"/>
          <p:cNvPicPr>
            <a:picLocks noChangeAspect="1"/>
          </p:cNvPicPr>
          <p:nvPr/>
        </p:nvPicPr>
        <p:blipFill>
          <a:blip r:embed="rId6">
            <a:extLst/>
          </a:blip>
          <a:stretch>
            <a:fillRect/>
          </a:stretch>
        </p:blipFill>
        <p:spPr>
          <a:xfrm>
            <a:off x="2516280" y="3842089"/>
            <a:ext cx="1284894" cy="516528"/>
          </a:xfrm>
          <a:prstGeom prst="rect">
            <a:avLst/>
          </a:prstGeom>
          <a:ln w="12700">
            <a:miter lim="400000"/>
          </a:ln>
        </p:spPr>
      </p:pic>
      <p:pic>
        <p:nvPicPr>
          <p:cNvPr id="554" name="Picture 79" descr="Picture 79">
            <a:hlinkClick r:id="rId7" invalidUrl="" action="" tgtFrame="" tooltip="" history="1" highlightClick="0" endSnd="0"/>
          </p:cNvPr>
          <p:cNvPicPr>
            <a:picLocks noChangeAspect="1"/>
          </p:cNvPicPr>
          <p:nvPr/>
        </p:nvPicPr>
        <p:blipFill>
          <a:blip r:embed="rId8">
            <a:extLst/>
          </a:blip>
          <a:stretch>
            <a:fillRect/>
          </a:stretch>
        </p:blipFill>
        <p:spPr>
          <a:xfrm>
            <a:off x="7608613" y="2386183"/>
            <a:ext cx="1112977" cy="844327"/>
          </a:xfrm>
          <a:prstGeom prst="rect">
            <a:avLst/>
          </a:prstGeom>
          <a:ln w="12700">
            <a:miter lim="400000"/>
          </a:ln>
        </p:spPr>
      </p:pic>
      <p:pic>
        <p:nvPicPr>
          <p:cNvPr id="555" name="Picture 80" descr="Picture 80">
            <a:hlinkClick r:id="rId9" invalidUrl="" action="" tgtFrame="" tooltip="" history="1" highlightClick="0" endSnd="0"/>
          </p:cNvPr>
          <p:cNvPicPr>
            <a:picLocks noChangeAspect="1"/>
          </p:cNvPicPr>
          <p:nvPr/>
        </p:nvPicPr>
        <p:blipFill>
          <a:blip r:embed="rId10">
            <a:extLst/>
          </a:blip>
          <a:stretch>
            <a:fillRect/>
          </a:stretch>
        </p:blipFill>
        <p:spPr>
          <a:xfrm>
            <a:off x="6570660" y="2373504"/>
            <a:ext cx="879091" cy="879091"/>
          </a:xfrm>
          <a:prstGeom prst="rect">
            <a:avLst/>
          </a:prstGeom>
          <a:ln w="12700">
            <a:miter lim="400000"/>
          </a:ln>
        </p:spPr>
      </p:pic>
      <p:pic>
        <p:nvPicPr>
          <p:cNvPr id="556" name="Picture 81" descr="Picture 81"/>
          <p:cNvPicPr>
            <a:picLocks noChangeAspect="1"/>
          </p:cNvPicPr>
          <p:nvPr/>
        </p:nvPicPr>
        <p:blipFill>
          <a:blip r:embed="rId11">
            <a:extLst/>
          </a:blip>
          <a:stretch>
            <a:fillRect/>
          </a:stretch>
        </p:blipFill>
        <p:spPr>
          <a:xfrm>
            <a:off x="6570660" y="3472719"/>
            <a:ext cx="2143512" cy="761482"/>
          </a:xfrm>
          <a:prstGeom prst="rect">
            <a:avLst/>
          </a:prstGeom>
          <a:ln w="12700">
            <a:miter lim="400000"/>
          </a:ln>
        </p:spPr>
      </p:pic>
      <p:sp>
        <p:nvSpPr>
          <p:cNvPr id="557" name="http://continuum.io/downloads"/>
          <p:cNvSpPr/>
          <p:nvPr/>
        </p:nvSpPr>
        <p:spPr>
          <a:xfrm>
            <a:off x="4742106" y="1084336"/>
            <a:ext cx="4136786"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u="sng">
                <a:solidFill>
                  <a:srgbClr val="0000FF"/>
                </a:solidFill>
                <a:uFill>
                  <a:solidFill>
                    <a:srgbClr val="0000FF"/>
                  </a:solidFill>
                </a:uFill>
                <a:hlinkClick r:id="rId4"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4" invalidUrl="" action="" tgtFrame="" tooltip="" history="1" highlightClick="0" endSnd="0"/>
              </a:rPr>
              <a:t>http://continuum.io/downloads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9" name="Rectangle"/>
          <p:cNvSpPr/>
          <p:nvPr/>
        </p:nvSpPr>
        <p:spPr>
          <a:xfrm>
            <a:off x="3081223" y="1143045"/>
            <a:ext cx="5829098" cy="3715932"/>
          </a:xfrm>
          <a:prstGeom prst="rect">
            <a:avLst/>
          </a:prstGeom>
          <a:solidFill>
            <a:srgbClr val="FFED45"/>
          </a:solidFill>
          <a:ln w="12700">
            <a:miter lim="400000"/>
          </a:ln>
        </p:spPr>
        <p:txBody>
          <a:bodyPr lIns="45718" tIns="45718" rIns="45718" bIns="45718" anchor="ctr"/>
          <a:lstStyle/>
          <a:p>
            <a:pPr algn="ctr" defTabSz="914400">
              <a:defRPr sz="1300">
                <a:solidFill>
                  <a:srgbClr val="FFFFFF"/>
                </a:solidFill>
                <a:latin typeface="Arial"/>
                <a:ea typeface="Arial"/>
                <a:cs typeface="Arial"/>
                <a:sym typeface="Arial"/>
              </a:defRPr>
            </a:pPr>
          </a:p>
        </p:txBody>
      </p:sp>
      <p:grpSp>
        <p:nvGrpSpPr>
          <p:cNvPr id="1152" name="Group"/>
          <p:cNvGrpSpPr/>
          <p:nvPr/>
        </p:nvGrpSpPr>
        <p:grpSpPr>
          <a:xfrm>
            <a:off x="4007331" y="3953930"/>
            <a:ext cx="4760472" cy="360877"/>
            <a:chOff x="0" y="-1"/>
            <a:chExt cx="4760471" cy="360876"/>
          </a:xfrm>
        </p:grpSpPr>
        <p:sp>
          <p:nvSpPr>
            <p:cNvPr id="1150" name="Rectangle"/>
            <p:cNvSpPr/>
            <p:nvPr/>
          </p:nvSpPr>
          <p:spPr>
            <a:xfrm>
              <a:off x="-1" y="-2"/>
              <a:ext cx="4760472" cy="360877"/>
            </a:xfrm>
            <a:prstGeom prst="rect">
              <a:avLst/>
            </a:prstGeom>
            <a:solidFill>
              <a:srgbClr val="FFFFFF"/>
            </a:solidFill>
            <a:ln w="22225" cap="flat">
              <a:solidFill>
                <a:srgbClr val="000000"/>
              </a:solidFill>
              <a:prstDash val="solid"/>
              <a:round/>
            </a:ln>
            <a:effectLst/>
          </p:spPr>
          <p:txBody>
            <a:bodyPr wrap="square" lIns="45718" tIns="45718" rIns="45718" bIns="45718" numCol="1" anchor="ctr">
              <a:noAutofit/>
            </a:bodyPr>
            <a:lstStyle/>
            <a:p>
              <a:pPr algn="ctr" defTabSz="914400">
                <a:defRPr sz="1400">
                  <a:solidFill>
                    <a:srgbClr val="FFFFFF"/>
                  </a:solidFill>
                  <a:latin typeface="Arial"/>
                  <a:ea typeface="Arial"/>
                  <a:cs typeface="Arial"/>
                  <a:sym typeface="Arial"/>
                </a:defRPr>
              </a:pPr>
            </a:p>
          </p:txBody>
        </p:sp>
        <p:sp>
          <p:nvSpPr>
            <p:cNvPr id="1151" name="YARN"/>
            <p:cNvSpPr/>
            <p:nvPr/>
          </p:nvSpPr>
          <p:spPr>
            <a:xfrm>
              <a:off x="-1" y="48309"/>
              <a:ext cx="476047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1200">
                  <a:latin typeface="Arial"/>
                  <a:ea typeface="Arial"/>
                  <a:cs typeface="Arial"/>
                  <a:sym typeface="Arial"/>
                </a:defRPr>
              </a:lvl1pPr>
            </a:lstStyle>
            <a:p>
              <a:pPr/>
              <a:r>
                <a:t>YARN</a:t>
              </a:r>
            </a:p>
          </p:txBody>
        </p:sp>
      </p:grpSp>
      <p:sp>
        <p:nvSpPr>
          <p:cNvPr id="1153" name="Rectangle"/>
          <p:cNvSpPr/>
          <p:nvPr/>
        </p:nvSpPr>
        <p:spPr>
          <a:xfrm>
            <a:off x="4880104" y="1591076"/>
            <a:ext cx="2594271" cy="2065179"/>
          </a:xfrm>
          <a:prstGeom prst="rect">
            <a:avLst/>
          </a:prstGeom>
          <a:solidFill>
            <a:srgbClr val="FFFFFF"/>
          </a:solidFill>
          <a:ln w="22225">
            <a:solidFill>
              <a:srgbClr val="0070C0"/>
            </a:solidFill>
          </a:ln>
        </p:spPr>
        <p:txBody>
          <a:bodyPr lIns="45718" tIns="45718" rIns="45718" bIns="45718" anchor="ctr"/>
          <a:lstStyle/>
          <a:p>
            <a:pPr algn="ctr" defTabSz="914400">
              <a:defRPr sz="1300">
                <a:solidFill>
                  <a:srgbClr val="FFFFFF"/>
                </a:solidFill>
                <a:latin typeface="Arial"/>
                <a:ea typeface="Arial"/>
                <a:cs typeface="Arial"/>
                <a:sym typeface="Arial"/>
              </a:defRPr>
            </a:pPr>
          </a:p>
        </p:txBody>
      </p:sp>
      <p:sp>
        <p:nvSpPr>
          <p:cNvPr id="1154" name="JVM"/>
          <p:cNvSpPr/>
          <p:nvPr/>
        </p:nvSpPr>
        <p:spPr>
          <a:xfrm>
            <a:off x="4947353" y="1601241"/>
            <a:ext cx="654662" cy="226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b="1" sz="1000">
                <a:solidFill>
                  <a:srgbClr val="4A452A"/>
                </a:solidFill>
                <a:latin typeface="Arial"/>
                <a:ea typeface="Arial"/>
                <a:cs typeface="Arial"/>
                <a:sym typeface="Arial"/>
              </a:defRPr>
            </a:lvl1pPr>
          </a:lstStyle>
          <a:p>
            <a:pPr/>
            <a:r>
              <a:t>JVM</a:t>
            </a:r>
          </a:p>
        </p:txBody>
      </p:sp>
      <p:sp>
        <p:nvSpPr>
          <p:cNvPr id="1155" name="Bottom Line 2X-100X faster overall performance…"/>
          <p:cNvSpPr/>
          <p:nvPr/>
        </p:nvSpPr>
        <p:spPr>
          <a:xfrm>
            <a:off x="205033" y="2181247"/>
            <a:ext cx="2738935" cy="2296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914400">
              <a:lnSpc>
                <a:spcPct val="120000"/>
              </a:lnSpc>
              <a:defRPr b="1" sz="1200">
                <a:latin typeface="Arial"/>
                <a:ea typeface="Arial"/>
                <a:cs typeface="Arial"/>
                <a:sym typeface="Arial"/>
              </a:defRPr>
            </a:pPr>
            <a:r>
              <a:t>Bottom Line</a:t>
            </a:r>
            <a:br/>
            <a:r>
              <a:t>2X</a:t>
            </a:r>
            <a:r>
              <a:t>-100X</a:t>
            </a:r>
            <a:r>
              <a:rPr b="0"/>
              <a:t> faster overall performance </a:t>
            </a:r>
          </a:p>
          <a:p>
            <a:pPr marL="214313" indent="-214313" defTabSz="914400">
              <a:lnSpc>
                <a:spcPct val="120000"/>
              </a:lnSpc>
              <a:buSzPct val="100000"/>
              <a:buFont typeface="Arial"/>
              <a:buChar char="•"/>
              <a:defRPr sz="1200">
                <a:latin typeface="Arial"/>
                <a:ea typeface="Arial"/>
                <a:cs typeface="Arial"/>
                <a:sym typeface="Arial"/>
              </a:defRPr>
            </a:pPr>
            <a:r>
              <a:t>Interact with data in HDFS and Amazon S3 natively from Python</a:t>
            </a:r>
          </a:p>
          <a:p>
            <a:pPr marL="214313" indent="-214313" defTabSz="914400">
              <a:lnSpc>
                <a:spcPct val="120000"/>
              </a:lnSpc>
              <a:buSzPct val="100000"/>
              <a:buFont typeface="Arial"/>
              <a:buChar char="•"/>
              <a:defRPr sz="1200">
                <a:latin typeface="Arial"/>
                <a:ea typeface="Arial"/>
                <a:cs typeface="Arial"/>
                <a:sym typeface="Arial"/>
              </a:defRPr>
            </a:pPr>
            <a:r>
              <a:t>Distributed computations without the JVM &amp; Python/Java serialization</a:t>
            </a:r>
          </a:p>
          <a:p>
            <a:pPr marL="214313" indent="-214313" defTabSz="914400">
              <a:lnSpc>
                <a:spcPct val="120000"/>
              </a:lnSpc>
              <a:buSzPct val="100000"/>
              <a:buFont typeface="Arial"/>
              <a:buChar char="•"/>
              <a:defRPr sz="1200">
                <a:latin typeface="Arial"/>
                <a:ea typeface="Arial"/>
                <a:cs typeface="Arial"/>
                <a:sym typeface="Arial"/>
              </a:defRPr>
            </a:pPr>
            <a:r>
              <a:t>Framework for easy, flexible parallelism using directed acyclic graphs (DAGs)</a:t>
            </a:r>
          </a:p>
          <a:p>
            <a:pPr marL="214313" indent="-214313" defTabSz="914400">
              <a:lnSpc>
                <a:spcPct val="120000"/>
              </a:lnSpc>
              <a:buSzPct val="100000"/>
              <a:buFont typeface="Arial"/>
              <a:buChar char="•"/>
              <a:defRPr sz="1200">
                <a:latin typeface="Arial"/>
                <a:ea typeface="Arial"/>
                <a:cs typeface="Arial"/>
                <a:sym typeface="Arial"/>
              </a:defRPr>
            </a:pPr>
            <a:r>
              <a:t>Interactive, distributed computing with in-memory persistence/caching</a:t>
            </a:r>
          </a:p>
        </p:txBody>
      </p:sp>
      <p:sp>
        <p:nvSpPr>
          <p:cNvPr id="1156" name="Bottom Line…"/>
          <p:cNvSpPr/>
          <p:nvPr/>
        </p:nvSpPr>
        <p:spPr>
          <a:xfrm>
            <a:off x="4125155" y="227754"/>
            <a:ext cx="1645725" cy="68897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lnSpc>
                <a:spcPct val="120000"/>
              </a:lnSpc>
              <a:defRPr b="1" sz="1200">
                <a:latin typeface="Arial"/>
                <a:ea typeface="Arial"/>
                <a:cs typeface="Arial"/>
                <a:sym typeface="Arial"/>
              </a:defRPr>
            </a:pPr>
            <a:r>
              <a:t>Bottom Line</a:t>
            </a:r>
          </a:p>
          <a:p>
            <a:pPr marL="214313" indent="-214313" defTabSz="914400">
              <a:lnSpc>
                <a:spcPct val="120000"/>
              </a:lnSpc>
              <a:buSzPct val="100000"/>
              <a:buFont typeface="Arial"/>
              <a:buChar char="•"/>
              <a:defRPr sz="1200">
                <a:latin typeface="Arial"/>
                <a:ea typeface="Arial"/>
                <a:cs typeface="Arial"/>
                <a:sym typeface="Arial"/>
              </a:defRPr>
            </a:pPr>
            <a:r>
              <a:t>Leverage Python &amp; R with Spark</a:t>
            </a:r>
          </a:p>
        </p:txBody>
      </p:sp>
      <p:sp>
        <p:nvSpPr>
          <p:cNvPr id="1157" name="Rectangle"/>
          <p:cNvSpPr/>
          <p:nvPr/>
        </p:nvSpPr>
        <p:spPr>
          <a:xfrm>
            <a:off x="4960377" y="1837481"/>
            <a:ext cx="1183279" cy="1709492"/>
          </a:xfrm>
          <a:prstGeom prst="rect">
            <a:avLst/>
          </a:prstGeom>
          <a:solidFill>
            <a:srgbClr val="FFFFFF"/>
          </a:solidFill>
          <a:ln w="22225">
            <a:solidFill>
              <a:srgbClr val="0070C0"/>
            </a:solidFill>
          </a:ln>
        </p:spPr>
        <p:txBody>
          <a:bodyPr lIns="45718" tIns="45718" rIns="45718" bIns="45718" anchor="ctr"/>
          <a:lstStyle/>
          <a:p>
            <a:pPr algn="ctr" defTabSz="914400">
              <a:defRPr sz="1300">
                <a:solidFill>
                  <a:srgbClr val="FFFFFF"/>
                </a:solidFill>
                <a:latin typeface="Arial"/>
                <a:ea typeface="Arial"/>
                <a:cs typeface="Arial"/>
                <a:sym typeface="Arial"/>
              </a:defRPr>
            </a:pPr>
          </a:p>
        </p:txBody>
      </p:sp>
      <p:sp>
        <p:nvSpPr>
          <p:cNvPr id="1158" name="Batch…"/>
          <p:cNvSpPr/>
          <p:nvPr/>
        </p:nvSpPr>
        <p:spPr>
          <a:xfrm>
            <a:off x="4963917" y="2349494"/>
            <a:ext cx="1165748" cy="3666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914400">
              <a:defRPr sz="1000">
                <a:solidFill>
                  <a:srgbClr val="4A452A"/>
                </a:solidFill>
                <a:latin typeface="Arial"/>
                <a:ea typeface="Arial"/>
                <a:cs typeface="Arial"/>
                <a:sym typeface="Arial"/>
              </a:defRPr>
            </a:pPr>
            <a:r>
              <a:t>Batch </a:t>
            </a:r>
          </a:p>
          <a:p>
            <a:pPr algn="ctr" defTabSz="914400">
              <a:defRPr sz="1000">
                <a:solidFill>
                  <a:srgbClr val="4A452A"/>
                </a:solidFill>
                <a:latin typeface="Arial"/>
                <a:ea typeface="Arial"/>
                <a:cs typeface="Arial"/>
                <a:sym typeface="Arial"/>
              </a:defRPr>
            </a:pPr>
            <a:r>
              <a:t>Processing</a:t>
            </a:r>
          </a:p>
        </p:txBody>
      </p:sp>
      <p:pic>
        <p:nvPicPr>
          <p:cNvPr id="1159" name="image98.jpeg" descr="image98.jpeg"/>
          <p:cNvPicPr>
            <a:picLocks noChangeAspect="1"/>
          </p:cNvPicPr>
          <p:nvPr/>
        </p:nvPicPr>
        <p:blipFill>
          <a:blip r:embed="rId3">
            <a:extLst/>
          </a:blip>
          <a:srcRect l="0" t="32700" r="0" b="34018"/>
          <a:stretch>
            <a:fillRect/>
          </a:stretch>
        </p:blipFill>
        <p:spPr>
          <a:xfrm>
            <a:off x="5007566" y="1948743"/>
            <a:ext cx="1065505" cy="354615"/>
          </a:xfrm>
          <a:prstGeom prst="rect">
            <a:avLst/>
          </a:prstGeom>
          <a:ln w="12700">
            <a:miter lim="400000"/>
          </a:ln>
        </p:spPr>
      </p:pic>
      <p:sp>
        <p:nvSpPr>
          <p:cNvPr id="1160" name="Rectangle"/>
          <p:cNvSpPr/>
          <p:nvPr/>
        </p:nvSpPr>
        <p:spPr>
          <a:xfrm>
            <a:off x="6291117" y="1823659"/>
            <a:ext cx="1038329" cy="1709492"/>
          </a:xfrm>
          <a:prstGeom prst="rect">
            <a:avLst/>
          </a:prstGeom>
          <a:solidFill>
            <a:srgbClr val="FFFFFF"/>
          </a:solidFill>
          <a:ln w="22225">
            <a:solidFill>
              <a:schemeClr val="accent2"/>
            </a:solidFill>
          </a:ln>
        </p:spPr>
        <p:txBody>
          <a:bodyPr lIns="45718" tIns="45718" rIns="45718" bIns="45718" anchor="ctr"/>
          <a:lstStyle/>
          <a:p>
            <a:pPr algn="ctr" defTabSz="914400">
              <a:defRPr sz="1300">
                <a:solidFill>
                  <a:srgbClr val="FFFFFF"/>
                </a:solidFill>
                <a:latin typeface="Arial"/>
                <a:ea typeface="Arial"/>
                <a:cs typeface="Arial"/>
                <a:sym typeface="Arial"/>
              </a:defRPr>
            </a:pPr>
          </a:p>
        </p:txBody>
      </p:sp>
      <p:sp>
        <p:nvSpPr>
          <p:cNvPr id="1161" name="Interactive Processing"/>
          <p:cNvSpPr/>
          <p:nvPr/>
        </p:nvSpPr>
        <p:spPr>
          <a:xfrm>
            <a:off x="6285098" y="2427713"/>
            <a:ext cx="1035451"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914400">
              <a:defRPr sz="1000">
                <a:solidFill>
                  <a:srgbClr val="4A452A"/>
                </a:solidFill>
                <a:latin typeface="Arial"/>
                <a:ea typeface="Arial"/>
                <a:cs typeface="Arial"/>
                <a:sym typeface="Arial"/>
              </a:defRPr>
            </a:lvl1pPr>
          </a:lstStyle>
          <a:p>
            <a:pPr/>
            <a:r>
              <a:t>Interactive Processing</a:t>
            </a:r>
          </a:p>
        </p:txBody>
      </p:sp>
      <p:pic>
        <p:nvPicPr>
          <p:cNvPr id="1162" name="image99.png" descr="image99.png"/>
          <p:cNvPicPr>
            <a:picLocks noChangeAspect="1"/>
          </p:cNvPicPr>
          <p:nvPr/>
        </p:nvPicPr>
        <p:blipFill>
          <a:blip r:embed="rId4">
            <a:extLst/>
          </a:blip>
          <a:stretch>
            <a:fillRect/>
          </a:stretch>
        </p:blipFill>
        <p:spPr>
          <a:xfrm>
            <a:off x="6408989" y="1918048"/>
            <a:ext cx="800049" cy="424833"/>
          </a:xfrm>
          <a:prstGeom prst="rect">
            <a:avLst/>
          </a:prstGeom>
          <a:ln w="12700">
            <a:miter lim="400000"/>
          </a:ln>
        </p:spPr>
      </p:pic>
      <p:pic>
        <p:nvPicPr>
          <p:cNvPr id="1163" name="image100.png" descr="image100.png"/>
          <p:cNvPicPr>
            <a:picLocks noChangeAspect="1"/>
          </p:cNvPicPr>
          <p:nvPr/>
        </p:nvPicPr>
        <p:blipFill>
          <a:blip r:embed="rId5">
            <a:extLst/>
          </a:blip>
          <a:stretch>
            <a:fillRect/>
          </a:stretch>
        </p:blipFill>
        <p:spPr>
          <a:xfrm>
            <a:off x="2897814" y="907260"/>
            <a:ext cx="2335789" cy="563173"/>
          </a:xfrm>
          <a:prstGeom prst="rect">
            <a:avLst/>
          </a:prstGeom>
          <a:ln w="12700">
            <a:miter lim="400000"/>
          </a:ln>
        </p:spPr>
      </p:pic>
      <p:grpSp>
        <p:nvGrpSpPr>
          <p:cNvPr id="1166" name="Group"/>
          <p:cNvGrpSpPr/>
          <p:nvPr/>
        </p:nvGrpSpPr>
        <p:grpSpPr>
          <a:xfrm>
            <a:off x="4007331" y="4434394"/>
            <a:ext cx="4760472" cy="322367"/>
            <a:chOff x="0" y="0"/>
            <a:chExt cx="4760471" cy="322366"/>
          </a:xfrm>
        </p:grpSpPr>
        <p:sp>
          <p:nvSpPr>
            <p:cNvPr id="1164" name="Rectangle"/>
            <p:cNvSpPr/>
            <p:nvPr/>
          </p:nvSpPr>
          <p:spPr>
            <a:xfrm>
              <a:off x="-1" y="-1"/>
              <a:ext cx="4760472" cy="322367"/>
            </a:xfrm>
            <a:prstGeom prst="rect">
              <a:avLst/>
            </a:prstGeom>
            <a:solidFill>
              <a:srgbClr val="FFFFFF"/>
            </a:solidFill>
            <a:ln w="22225" cap="flat">
              <a:solidFill>
                <a:srgbClr val="000000"/>
              </a:solidFill>
              <a:prstDash val="solid"/>
              <a:round/>
            </a:ln>
            <a:effectLst/>
          </p:spPr>
          <p:txBody>
            <a:bodyPr wrap="square" lIns="45718" tIns="45718" rIns="45718" bIns="45718" numCol="1" anchor="ctr">
              <a:noAutofit/>
            </a:bodyPr>
            <a:lstStyle/>
            <a:p>
              <a:pPr algn="ctr" defTabSz="914400">
                <a:defRPr sz="1400">
                  <a:solidFill>
                    <a:srgbClr val="FFFFFF"/>
                  </a:solidFill>
                  <a:latin typeface="Arial"/>
                  <a:ea typeface="Arial"/>
                  <a:cs typeface="Arial"/>
                  <a:sym typeface="Arial"/>
                </a:defRPr>
              </a:pPr>
            </a:p>
          </p:txBody>
        </p:sp>
        <p:sp>
          <p:nvSpPr>
            <p:cNvPr id="1165" name="HDFS"/>
            <p:cNvSpPr/>
            <p:nvPr/>
          </p:nvSpPr>
          <p:spPr>
            <a:xfrm>
              <a:off x="-1" y="29054"/>
              <a:ext cx="476047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1200">
                  <a:latin typeface="Arial"/>
                  <a:ea typeface="Arial"/>
                  <a:cs typeface="Arial"/>
                  <a:sym typeface="Arial"/>
                </a:defRPr>
              </a:lvl1pPr>
            </a:lstStyle>
            <a:p>
              <a:pPr/>
              <a:r>
                <a:t>HDFS</a:t>
              </a:r>
            </a:p>
          </p:txBody>
        </p:sp>
      </p:grpSp>
      <p:sp>
        <p:nvSpPr>
          <p:cNvPr id="1167" name="Line"/>
          <p:cNvSpPr/>
          <p:nvPr/>
        </p:nvSpPr>
        <p:spPr>
          <a:xfrm flipV="1">
            <a:off x="6768430" y="3621835"/>
            <a:ext cx="730" cy="381960"/>
          </a:xfrm>
          <a:prstGeom prst="line">
            <a:avLst/>
          </a:prstGeom>
          <a:ln>
            <a:solidFill>
              <a:srgbClr val="000000"/>
            </a:solidFill>
            <a:headEnd type="triangle"/>
            <a:tailEnd type="triangle"/>
          </a:ln>
        </p:spPr>
        <p:txBody>
          <a:bodyPr lIns="45718" tIns="45718" rIns="45718" bIns="45718"/>
          <a:lstStyle/>
          <a:p>
            <a:pPr defTabSz="914400">
              <a:defRPr sz="1400">
                <a:latin typeface="Arial"/>
                <a:ea typeface="Arial"/>
                <a:cs typeface="Arial"/>
                <a:sym typeface="Arial"/>
              </a:defRPr>
            </a:pPr>
          </a:p>
        </p:txBody>
      </p:sp>
      <p:sp>
        <p:nvSpPr>
          <p:cNvPr id="1168" name="Rectangle"/>
          <p:cNvSpPr/>
          <p:nvPr/>
        </p:nvSpPr>
        <p:spPr>
          <a:xfrm>
            <a:off x="7539063" y="1591076"/>
            <a:ext cx="1228740" cy="2063851"/>
          </a:xfrm>
          <a:prstGeom prst="rect">
            <a:avLst/>
          </a:prstGeom>
          <a:solidFill>
            <a:srgbClr val="FFFFFF"/>
          </a:solidFill>
          <a:ln w="22225">
            <a:solidFill>
              <a:srgbClr val="0070C0"/>
            </a:solidFill>
          </a:ln>
        </p:spPr>
        <p:txBody>
          <a:bodyPr lIns="45718" tIns="45718" rIns="45718" bIns="45718" anchor="ctr"/>
          <a:lstStyle/>
          <a:p>
            <a:pPr algn="ctr" defTabSz="914400">
              <a:defRPr sz="1300">
                <a:solidFill>
                  <a:srgbClr val="FFFFFF"/>
                </a:solidFill>
                <a:latin typeface="Arial"/>
                <a:ea typeface="Arial"/>
                <a:cs typeface="Arial"/>
                <a:sym typeface="Arial"/>
              </a:defRPr>
            </a:pPr>
          </a:p>
        </p:txBody>
      </p:sp>
      <p:grpSp>
        <p:nvGrpSpPr>
          <p:cNvPr id="1172" name="Group"/>
          <p:cNvGrpSpPr/>
          <p:nvPr/>
        </p:nvGrpSpPr>
        <p:grpSpPr>
          <a:xfrm>
            <a:off x="7723399" y="1672850"/>
            <a:ext cx="868682" cy="372427"/>
            <a:chOff x="0" y="0"/>
            <a:chExt cx="868680" cy="372426"/>
          </a:xfrm>
        </p:grpSpPr>
        <p:sp>
          <p:nvSpPr>
            <p:cNvPr id="1169" name="Rectangle"/>
            <p:cNvSpPr/>
            <p:nvPr/>
          </p:nvSpPr>
          <p:spPr>
            <a:xfrm>
              <a:off x="-1" y="0"/>
              <a:ext cx="868682" cy="332466"/>
            </a:xfrm>
            <a:prstGeom prst="rect">
              <a:avLst/>
            </a:prstGeom>
            <a:solidFill>
              <a:srgbClr val="FFFFFF"/>
            </a:solidFill>
            <a:ln w="22225" cap="flat">
              <a:solidFill>
                <a:srgbClr val="0070C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70" name="image101.png" descr="image101.png"/>
            <p:cNvPicPr>
              <a:picLocks noChangeAspect="1"/>
            </p:cNvPicPr>
            <p:nvPr/>
          </p:nvPicPr>
          <p:blipFill>
            <a:blip r:embed="rId6">
              <a:extLst/>
            </a:blip>
            <a:stretch>
              <a:fillRect/>
            </a:stretch>
          </p:blipFill>
          <p:spPr>
            <a:xfrm>
              <a:off x="123713" y="59211"/>
              <a:ext cx="609627" cy="112624"/>
            </a:xfrm>
            <a:prstGeom prst="rect">
              <a:avLst/>
            </a:prstGeom>
            <a:ln w="12700" cap="flat">
              <a:noFill/>
              <a:miter lim="400000"/>
            </a:ln>
            <a:effectLst/>
          </p:spPr>
        </p:pic>
        <p:sp>
          <p:nvSpPr>
            <p:cNvPr id="1171" name="Ibis"/>
            <p:cNvSpPr/>
            <p:nvPr/>
          </p:nvSpPr>
          <p:spPr>
            <a:xfrm>
              <a:off x="492294" y="108174"/>
              <a:ext cx="341297"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sz="1200">
                  <a:solidFill>
                    <a:srgbClr val="0070C0"/>
                  </a:solidFill>
                  <a:latin typeface="Arial"/>
                  <a:ea typeface="Arial"/>
                  <a:cs typeface="Arial"/>
                  <a:sym typeface="Arial"/>
                </a:defRPr>
              </a:lvl1pPr>
            </a:lstStyle>
            <a:p>
              <a:pPr/>
              <a:r>
                <a:t>Ibis</a:t>
              </a:r>
            </a:p>
          </p:txBody>
        </p:sp>
      </p:grpSp>
      <p:grpSp>
        <p:nvGrpSpPr>
          <p:cNvPr id="1176" name="Group"/>
          <p:cNvGrpSpPr/>
          <p:nvPr/>
        </p:nvGrpSpPr>
        <p:grpSpPr>
          <a:xfrm>
            <a:off x="7723402" y="2054953"/>
            <a:ext cx="868682" cy="480874"/>
            <a:chOff x="0" y="0"/>
            <a:chExt cx="868680" cy="480873"/>
          </a:xfrm>
        </p:grpSpPr>
        <p:sp>
          <p:nvSpPr>
            <p:cNvPr id="1173" name="Rectangle"/>
            <p:cNvSpPr/>
            <p:nvPr/>
          </p:nvSpPr>
          <p:spPr>
            <a:xfrm>
              <a:off x="0" y="-1"/>
              <a:ext cx="868682" cy="480875"/>
            </a:xfrm>
            <a:prstGeom prst="rect">
              <a:avLst/>
            </a:prstGeom>
            <a:solidFill>
              <a:srgbClr val="FFFFFF"/>
            </a:solidFill>
            <a:ln w="22225" cap="flat">
              <a:solidFill>
                <a:srgbClr val="0070C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74" name="image102.png" descr="image102.png"/>
            <p:cNvPicPr>
              <a:picLocks noChangeAspect="1"/>
            </p:cNvPicPr>
            <p:nvPr/>
          </p:nvPicPr>
          <p:blipFill>
            <a:blip r:embed="rId7">
              <a:extLst/>
            </a:blip>
            <a:stretch>
              <a:fillRect/>
            </a:stretch>
          </p:blipFill>
          <p:spPr>
            <a:xfrm>
              <a:off x="102739" y="35568"/>
              <a:ext cx="224689" cy="420982"/>
            </a:xfrm>
            <a:prstGeom prst="rect">
              <a:avLst/>
            </a:prstGeom>
            <a:ln w="12700" cap="flat">
              <a:noFill/>
              <a:miter lim="400000"/>
            </a:ln>
            <a:effectLst/>
          </p:spPr>
        </p:pic>
        <p:sp>
          <p:nvSpPr>
            <p:cNvPr id="1175" name="Impala"/>
            <p:cNvSpPr/>
            <p:nvPr/>
          </p:nvSpPr>
          <p:spPr>
            <a:xfrm>
              <a:off x="285819" y="75558"/>
              <a:ext cx="561562" cy="264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defTabSz="914400">
                <a:defRPr sz="1200">
                  <a:solidFill>
                    <a:srgbClr val="0070C0"/>
                  </a:solidFill>
                  <a:latin typeface="Arial"/>
                  <a:ea typeface="Arial"/>
                  <a:cs typeface="Arial"/>
                  <a:sym typeface="Arial"/>
                </a:defRPr>
              </a:lvl1pPr>
            </a:lstStyle>
            <a:p>
              <a:pPr/>
              <a:r>
                <a:t>Impala</a:t>
              </a:r>
            </a:p>
          </p:txBody>
        </p:sp>
      </p:grpSp>
      <p:grpSp>
        <p:nvGrpSpPr>
          <p:cNvPr id="1179" name="Group"/>
          <p:cNvGrpSpPr/>
          <p:nvPr/>
        </p:nvGrpSpPr>
        <p:grpSpPr>
          <a:xfrm>
            <a:off x="7722595" y="3085980"/>
            <a:ext cx="870292" cy="506708"/>
            <a:chOff x="0" y="0"/>
            <a:chExt cx="870290" cy="506707"/>
          </a:xfrm>
        </p:grpSpPr>
        <p:sp>
          <p:nvSpPr>
            <p:cNvPr id="1177" name="Rectangle"/>
            <p:cNvSpPr/>
            <p:nvPr/>
          </p:nvSpPr>
          <p:spPr>
            <a:xfrm>
              <a:off x="-1" y="-1"/>
              <a:ext cx="870292" cy="506708"/>
            </a:xfrm>
            <a:prstGeom prst="rect">
              <a:avLst/>
            </a:prstGeom>
            <a:solidFill>
              <a:srgbClr val="FFFFFF"/>
            </a:solidFill>
            <a:ln w="22225" cap="flat">
              <a:solidFill>
                <a:srgbClr val="00000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78" name="image103.png" descr="image103.png"/>
            <p:cNvPicPr>
              <a:picLocks noChangeAspect="1"/>
            </p:cNvPicPr>
            <p:nvPr/>
          </p:nvPicPr>
          <p:blipFill>
            <a:blip r:embed="rId8">
              <a:extLst/>
            </a:blip>
            <a:stretch>
              <a:fillRect/>
            </a:stretch>
          </p:blipFill>
          <p:spPr>
            <a:xfrm>
              <a:off x="201683" y="59249"/>
              <a:ext cx="455463" cy="410417"/>
            </a:xfrm>
            <a:prstGeom prst="rect">
              <a:avLst/>
            </a:prstGeom>
            <a:ln w="12700" cap="flat">
              <a:noFill/>
              <a:miter lim="400000"/>
            </a:ln>
            <a:effectLst/>
          </p:spPr>
        </p:pic>
      </p:grpSp>
      <p:grpSp>
        <p:nvGrpSpPr>
          <p:cNvPr id="1182" name="Group"/>
          <p:cNvGrpSpPr/>
          <p:nvPr/>
        </p:nvGrpSpPr>
        <p:grpSpPr>
          <a:xfrm>
            <a:off x="7723398" y="2586476"/>
            <a:ext cx="868684" cy="451108"/>
            <a:chOff x="-1" y="0"/>
            <a:chExt cx="868683" cy="451107"/>
          </a:xfrm>
        </p:grpSpPr>
        <p:sp>
          <p:nvSpPr>
            <p:cNvPr id="1180" name="Rectangle"/>
            <p:cNvSpPr/>
            <p:nvPr/>
          </p:nvSpPr>
          <p:spPr>
            <a:xfrm>
              <a:off x="-2" y="-1"/>
              <a:ext cx="868684" cy="451108"/>
            </a:xfrm>
            <a:prstGeom prst="rect">
              <a:avLst/>
            </a:prstGeom>
            <a:solidFill>
              <a:srgbClr val="FFFFFF"/>
            </a:solidFill>
            <a:ln w="22225" cap="flat">
              <a:solidFill>
                <a:srgbClr val="0070C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81" name="image104.png" descr="image104.png"/>
            <p:cNvPicPr>
              <a:picLocks noChangeAspect="1"/>
            </p:cNvPicPr>
            <p:nvPr/>
          </p:nvPicPr>
          <p:blipFill>
            <a:blip r:embed="rId9">
              <a:extLst/>
            </a:blip>
            <a:stretch>
              <a:fillRect/>
            </a:stretch>
          </p:blipFill>
          <p:spPr>
            <a:xfrm>
              <a:off x="149656" y="47835"/>
              <a:ext cx="524974" cy="384981"/>
            </a:xfrm>
            <a:prstGeom prst="rect">
              <a:avLst/>
            </a:prstGeom>
            <a:ln w="12700" cap="flat">
              <a:noFill/>
              <a:miter lim="400000"/>
            </a:ln>
            <a:effectLst/>
          </p:spPr>
        </p:pic>
      </p:grpSp>
      <p:grpSp>
        <p:nvGrpSpPr>
          <p:cNvPr id="1190" name="Group"/>
          <p:cNvGrpSpPr/>
          <p:nvPr/>
        </p:nvGrpSpPr>
        <p:grpSpPr>
          <a:xfrm>
            <a:off x="5965850" y="358411"/>
            <a:ext cx="1456744" cy="1413772"/>
            <a:chOff x="-2" y="0"/>
            <a:chExt cx="1456743" cy="1413771"/>
          </a:xfrm>
        </p:grpSpPr>
        <p:grpSp>
          <p:nvGrpSpPr>
            <p:cNvPr id="1185" name="Group"/>
            <p:cNvGrpSpPr/>
            <p:nvPr/>
          </p:nvGrpSpPr>
          <p:grpSpPr>
            <a:xfrm>
              <a:off x="-3" y="0"/>
              <a:ext cx="1456745" cy="525212"/>
              <a:chOff x="-1" y="0"/>
              <a:chExt cx="1456743" cy="525211"/>
            </a:xfrm>
          </p:grpSpPr>
          <p:sp>
            <p:nvSpPr>
              <p:cNvPr id="1183" name="Rectangle"/>
              <p:cNvSpPr/>
              <p:nvPr/>
            </p:nvSpPr>
            <p:spPr>
              <a:xfrm>
                <a:off x="-2" y="0"/>
                <a:ext cx="1456745" cy="525212"/>
              </a:xfrm>
              <a:prstGeom prst="rect">
                <a:avLst/>
              </a:prstGeom>
              <a:solidFill>
                <a:srgbClr val="FFFFFF"/>
              </a:solidFill>
              <a:ln w="22225" cap="flat">
                <a:solidFill>
                  <a:srgbClr val="00B05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84" name="image105.png" descr="image105.png"/>
              <p:cNvPicPr>
                <a:picLocks noChangeAspect="1"/>
              </p:cNvPicPr>
              <p:nvPr/>
            </p:nvPicPr>
            <p:blipFill>
              <a:blip r:embed="rId10">
                <a:extLst/>
              </a:blip>
              <a:stretch>
                <a:fillRect/>
              </a:stretch>
            </p:blipFill>
            <p:spPr>
              <a:xfrm>
                <a:off x="46298" y="109227"/>
                <a:ext cx="1338693" cy="337630"/>
              </a:xfrm>
              <a:prstGeom prst="rect">
                <a:avLst/>
              </a:prstGeom>
              <a:ln w="12700" cap="flat">
                <a:noFill/>
                <a:miter lim="400000"/>
              </a:ln>
              <a:effectLst/>
            </p:spPr>
          </p:pic>
        </p:grpSp>
        <p:sp>
          <p:nvSpPr>
            <p:cNvPr id="1186" name="Line"/>
            <p:cNvSpPr/>
            <p:nvPr/>
          </p:nvSpPr>
          <p:spPr>
            <a:xfrm>
              <a:off x="728369" y="525210"/>
              <a:ext cx="14461" cy="888562"/>
            </a:xfrm>
            <a:prstGeom prst="line">
              <a:avLst/>
            </a:prstGeom>
            <a:noFill/>
            <a:ln w="9525"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pPr defTabSz="914400">
                <a:defRPr sz="1400">
                  <a:latin typeface="Arial"/>
                  <a:ea typeface="Arial"/>
                  <a:cs typeface="Arial"/>
                  <a:sym typeface="Arial"/>
                </a:defRPr>
              </a:pPr>
            </a:p>
          </p:txBody>
        </p:sp>
        <p:grpSp>
          <p:nvGrpSpPr>
            <p:cNvPr id="1189" name="Group"/>
            <p:cNvGrpSpPr/>
            <p:nvPr/>
          </p:nvGrpSpPr>
          <p:grpSpPr>
            <a:xfrm>
              <a:off x="142914" y="823097"/>
              <a:ext cx="1165497" cy="342702"/>
              <a:chOff x="0" y="0"/>
              <a:chExt cx="1165496" cy="342701"/>
            </a:xfrm>
          </p:grpSpPr>
          <p:sp>
            <p:nvSpPr>
              <p:cNvPr id="1187" name="Rectangle"/>
              <p:cNvSpPr/>
              <p:nvPr/>
            </p:nvSpPr>
            <p:spPr>
              <a:xfrm>
                <a:off x="0" y="0"/>
                <a:ext cx="1165497" cy="342702"/>
              </a:xfrm>
              <a:prstGeom prst="rect">
                <a:avLst/>
              </a:prstGeom>
              <a:solidFill>
                <a:srgbClr val="FFED45"/>
              </a:solidFill>
              <a:ln w="12700" cap="flat">
                <a:noFill/>
                <a:miter lim="400000"/>
              </a:ln>
              <a:effectLst/>
            </p:spPr>
            <p:txBody>
              <a:bodyPr wrap="square" lIns="45718" tIns="45718" rIns="45718" bIns="45718" numCol="1" anchor="ctr">
                <a:noAutofit/>
              </a:bodyPr>
              <a:lstStyle/>
              <a:p>
                <a:pPr algn="ctr" defTabSz="914400">
                  <a:defRPr sz="1000">
                    <a:latin typeface="Arial"/>
                    <a:ea typeface="Arial"/>
                    <a:cs typeface="Arial"/>
                    <a:sym typeface="Arial"/>
                  </a:defRPr>
                </a:pPr>
              </a:p>
            </p:txBody>
          </p:sp>
          <p:sp>
            <p:nvSpPr>
              <p:cNvPr id="1188" name="PySpark &amp; SparkR"/>
              <p:cNvSpPr/>
              <p:nvPr/>
            </p:nvSpPr>
            <p:spPr>
              <a:xfrm>
                <a:off x="0" y="57858"/>
                <a:ext cx="1165497" cy="2269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1000">
                    <a:latin typeface="Arial"/>
                    <a:ea typeface="Arial"/>
                    <a:cs typeface="Arial"/>
                    <a:sym typeface="Arial"/>
                  </a:defRPr>
                </a:lvl1pPr>
              </a:lstStyle>
              <a:p>
                <a:pPr/>
                <a:r>
                  <a:t>PySpark &amp; SparkR</a:t>
                </a:r>
              </a:p>
            </p:txBody>
          </p:sp>
        </p:grpSp>
      </p:grpSp>
      <p:grpSp>
        <p:nvGrpSpPr>
          <p:cNvPr id="1193" name="Group"/>
          <p:cNvGrpSpPr/>
          <p:nvPr/>
        </p:nvGrpSpPr>
        <p:grpSpPr>
          <a:xfrm>
            <a:off x="1467603" y="1241043"/>
            <a:ext cx="2136905" cy="1189288"/>
            <a:chOff x="0" y="0"/>
            <a:chExt cx="2136903" cy="1189286"/>
          </a:xfrm>
        </p:grpSpPr>
        <p:pic>
          <p:nvPicPr>
            <p:cNvPr id="1191" name="image106.png" descr="image106.png"/>
            <p:cNvPicPr>
              <a:picLocks noChangeAspect="1"/>
            </p:cNvPicPr>
            <p:nvPr/>
          </p:nvPicPr>
          <p:blipFill>
            <a:blip r:embed="rId11">
              <a:extLst/>
            </a:blip>
            <a:stretch>
              <a:fillRect/>
            </a:stretch>
          </p:blipFill>
          <p:spPr>
            <a:xfrm>
              <a:off x="-1" y="-1"/>
              <a:ext cx="2136905" cy="1189287"/>
            </a:xfrm>
            <a:prstGeom prst="rect">
              <a:avLst/>
            </a:prstGeom>
            <a:ln w="12700" cap="flat">
              <a:noFill/>
              <a:miter lim="400000"/>
            </a:ln>
            <a:effectLst/>
          </p:spPr>
        </p:pic>
        <p:sp>
          <p:nvSpPr>
            <p:cNvPr id="1192" name="Python &amp; R ecosystem…"/>
            <p:cNvSpPr/>
            <p:nvPr/>
          </p:nvSpPr>
          <p:spPr>
            <a:xfrm>
              <a:off x="168353" y="170149"/>
              <a:ext cx="1133566" cy="5948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defTabSz="914400">
                <a:spcBef>
                  <a:spcPts val="400"/>
                </a:spcBef>
                <a:defRPr b="1" sz="1100">
                  <a:solidFill>
                    <a:srgbClr val="FFFFFF"/>
                  </a:solidFill>
                  <a:latin typeface="Arial"/>
                  <a:ea typeface="Arial"/>
                  <a:cs typeface="Arial"/>
                  <a:sym typeface="Arial"/>
                </a:defRPr>
              </a:pPr>
              <a:r>
                <a:t>Python &amp; R ecosystem</a:t>
              </a:r>
            </a:p>
            <a:p>
              <a:pPr defTabSz="914400">
                <a:spcBef>
                  <a:spcPts val="400"/>
                </a:spcBef>
                <a:defRPr b="1" sz="1100">
                  <a:solidFill>
                    <a:srgbClr val="FFFFFF"/>
                  </a:solidFill>
                  <a:latin typeface="Arial"/>
                  <a:ea typeface="Arial"/>
                  <a:cs typeface="Arial"/>
                  <a:sym typeface="Arial"/>
                </a:defRPr>
              </a:pPr>
              <a:r>
                <a:t>MPI</a:t>
              </a:r>
            </a:p>
          </p:txBody>
        </p:sp>
      </p:grpSp>
      <p:grpSp>
        <p:nvGrpSpPr>
          <p:cNvPr id="1210" name="Group"/>
          <p:cNvGrpSpPr/>
          <p:nvPr/>
        </p:nvGrpSpPr>
        <p:grpSpPr>
          <a:xfrm>
            <a:off x="3086044" y="1579166"/>
            <a:ext cx="1719234" cy="2828535"/>
            <a:chOff x="0" y="-3"/>
            <a:chExt cx="1719232" cy="2828534"/>
          </a:xfrm>
        </p:grpSpPr>
        <p:grpSp>
          <p:nvGrpSpPr>
            <p:cNvPr id="1206" name="Group"/>
            <p:cNvGrpSpPr/>
            <p:nvPr/>
          </p:nvGrpSpPr>
          <p:grpSpPr>
            <a:xfrm>
              <a:off x="-1" y="-4"/>
              <a:ext cx="1719234" cy="2828535"/>
              <a:chOff x="0" y="-2"/>
              <a:chExt cx="1719232" cy="2828534"/>
            </a:xfrm>
          </p:grpSpPr>
          <p:grpSp>
            <p:nvGrpSpPr>
              <p:cNvPr id="1196" name="Group"/>
              <p:cNvGrpSpPr/>
              <p:nvPr/>
            </p:nvGrpSpPr>
            <p:grpSpPr>
              <a:xfrm>
                <a:off x="341995" y="-3"/>
                <a:ext cx="1377238" cy="2075762"/>
                <a:chOff x="-1" y="-1"/>
                <a:chExt cx="1377237" cy="2075761"/>
              </a:xfrm>
            </p:grpSpPr>
            <p:sp>
              <p:nvSpPr>
                <p:cNvPr id="1194" name="Rectangle"/>
                <p:cNvSpPr/>
                <p:nvPr/>
              </p:nvSpPr>
              <p:spPr>
                <a:xfrm>
                  <a:off x="-2" y="-2"/>
                  <a:ext cx="1377239" cy="2075762"/>
                </a:xfrm>
                <a:prstGeom prst="rect">
                  <a:avLst/>
                </a:prstGeom>
                <a:solidFill>
                  <a:srgbClr val="FFFFFF"/>
                </a:solidFill>
                <a:ln w="22225" cap="flat">
                  <a:solidFill>
                    <a:srgbClr val="00B050"/>
                  </a:solidFill>
                  <a:prstDash val="solid"/>
                  <a:round/>
                </a:ln>
                <a:effectLst/>
              </p:spPr>
              <p:txBody>
                <a:bodyPr wrap="square" lIns="45718" tIns="45718" rIns="45718" bIns="45718" numCol="1" anchor="ctr">
                  <a:noAutofit/>
                </a:bodyPr>
                <a:lstStyle/>
                <a:p>
                  <a:pPr algn="ctr" defTabSz="914400">
                    <a:defRPr sz="1300">
                      <a:solidFill>
                        <a:srgbClr val="FFFFFF"/>
                      </a:solidFill>
                      <a:latin typeface="Arial"/>
                      <a:ea typeface="Arial"/>
                      <a:cs typeface="Arial"/>
                      <a:sym typeface="Arial"/>
                    </a:defRPr>
                  </a:pPr>
                </a:p>
              </p:txBody>
            </p:sp>
            <p:pic>
              <p:nvPicPr>
                <p:cNvPr id="1195" name="image105.png" descr="image105.png"/>
                <p:cNvPicPr>
                  <a:picLocks noChangeAspect="1"/>
                </p:cNvPicPr>
                <p:nvPr/>
              </p:nvPicPr>
              <p:blipFill>
                <a:blip r:embed="rId10">
                  <a:extLst/>
                </a:blip>
                <a:stretch>
                  <a:fillRect/>
                </a:stretch>
              </p:blipFill>
              <p:spPr>
                <a:xfrm>
                  <a:off x="42653" y="91556"/>
                  <a:ext cx="1250822" cy="315467"/>
                </a:xfrm>
                <a:prstGeom prst="rect">
                  <a:avLst/>
                </a:prstGeom>
                <a:ln w="12700" cap="flat">
                  <a:noFill/>
                  <a:miter lim="400000"/>
                </a:ln>
                <a:effectLst/>
              </p:spPr>
            </p:pic>
          </p:grpSp>
          <p:sp>
            <p:nvSpPr>
              <p:cNvPr id="1197" name="High Performance,…"/>
              <p:cNvSpPr/>
              <p:nvPr/>
            </p:nvSpPr>
            <p:spPr>
              <a:xfrm>
                <a:off x="341994" y="728996"/>
                <a:ext cx="1368287" cy="646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defTabSz="914400">
                  <a:defRPr sz="1000">
                    <a:solidFill>
                      <a:srgbClr val="4A452A"/>
                    </a:solidFill>
                    <a:latin typeface="Arial"/>
                    <a:ea typeface="Arial"/>
                    <a:cs typeface="Arial"/>
                    <a:sym typeface="Arial"/>
                  </a:defRPr>
                </a:pPr>
                <a:r>
                  <a:t>High Performance,</a:t>
                </a:r>
              </a:p>
              <a:p>
                <a:pPr algn="ctr" defTabSz="914400">
                  <a:defRPr sz="1000">
                    <a:solidFill>
                      <a:srgbClr val="4A452A"/>
                    </a:solidFill>
                    <a:latin typeface="Arial"/>
                    <a:ea typeface="Arial"/>
                    <a:cs typeface="Arial"/>
                    <a:sym typeface="Arial"/>
                  </a:defRPr>
                </a:pPr>
                <a:r>
                  <a:t>Interactive,</a:t>
                </a:r>
              </a:p>
              <a:p>
                <a:pPr algn="ctr" defTabSz="914400">
                  <a:defRPr sz="1000">
                    <a:solidFill>
                      <a:srgbClr val="4A452A"/>
                    </a:solidFill>
                    <a:latin typeface="Arial"/>
                    <a:ea typeface="Arial"/>
                    <a:cs typeface="Arial"/>
                    <a:sym typeface="Arial"/>
                  </a:defRPr>
                </a:pPr>
                <a:r>
                  <a:t>Batch</a:t>
                </a:r>
              </a:p>
              <a:p>
                <a:pPr algn="ctr" defTabSz="914400">
                  <a:defRPr sz="1000">
                    <a:solidFill>
                      <a:srgbClr val="4A452A"/>
                    </a:solidFill>
                    <a:latin typeface="Arial"/>
                    <a:ea typeface="Arial"/>
                    <a:cs typeface="Arial"/>
                    <a:sym typeface="Arial"/>
                  </a:defRPr>
                </a:pPr>
                <a:r>
                  <a:t>Processing</a:t>
                </a:r>
              </a:p>
            </p:txBody>
          </p:sp>
          <p:grpSp>
            <p:nvGrpSpPr>
              <p:cNvPr id="1201" name="Group"/>
              <p:cNvGrpSpPr/>
              <p:nvPr/>
            </p:nvGrpSpPr>
            <p:grpSpPr>
              <a:xfrm>
                <a:off x="232105" y="1852274"/>
                <a:ext cx="608203" cy="976258"/>
                <a:chOff x="-1" y="-1"/>
                <a:chExt cx="608202" cy="976257"/>
              </a:xfrm>
            </p:grpSpPr>
            <p:sp>
              <p:nvSpPr>
                <p:cNvPr id="1198" name="Line"/>
                <p:cNvSpPr/>
                <p:nvPr/>
              </p:nvSpPr>
              <p:spPr>
                <a:xfrm>
                  <a:off x="-2" y="976255"/>
                  <a:ext cx="608204" cy="2"/>
                </a:xfrm>
                <a:prstGeom prst="line">
                  <a:avLst/>
                </a:prstGeom>
                <a:noFill/>
                <a:ln w="9525" cap="flat">
                  <a:solidFill>
                    <a:srgbClr val="000000"/>
                  </a:solidFill>
                  <a:prstDash val="solid"/>
                  <a:round/>
                  <a:tailEnd type="triangle" w="med" len="med"/>
                </a:ln>
                <a:effectLst/>
              </p:spPr>
              <p:txBody>
                <a:bodyPr wrap="square" lIns="45718" tIns="45718" rIns="45718" bIns="45718" numCol="1" anchor="t">
                  <a:noAutofit/>
                </a:bodyPr>
                <a:lstStyle/>
                <a:p>
                  <a:pPr defTabSz="914400">
                    <a:defRPr sz="1400">
                      <a:latin typeface="Arial"/>
                      <a:ea typeface="Arial"/>
                      <a:cs typeface="Arial"/>
                      <a:sym typeface="Arial"/>
                    </a:defRPr>
                  </a:pPr>
                </a:p>
              </p:txBody>
            </p:sp>
            <p:sp>
              <p:nvSpPr>
                <p:cNvPr id="1199" name="Line"/>
                <p:cNvSpPr/>
                <p:nvPr/>
              </p:nvSpPr>
              <p:spPr>
                <a:xfrm flipV="1">
                  <a:off x="-1" y="0"/>
                  <a:ext cx="2" cy="976257"/>
                </a:xfrm>
                <a:prstGeom prst="line">
                  <a:avLst/>
                </a:prstGeom>
                <a:noFill/>
                <a:ln w="9525" cap="flat">
                  <a:solidFill>
                    <a:srgbClr val="000000"/>
                  </a:solidFill>
                  <a:prstDash val="solid"/>
                  <a:round/>
                </a:ln>
                <a:effectLst/>
              </p:spPr>
              <p:txBody>
                <a:bodyPr wrap="square" lIns="45718" tIns="45718" rIns="45718" bIns="45718" numCol="1" anchor="t">
                  <a:noAutofit/>
                </a:bodyPr>
                <a:lstStyle/>
                <a:p>
                  <a:pPr defTabSz="914400">
                    <a:defRPr sz="1400">
                      <a:latin typeface="Arial"/>
                      <a:ea typeface="Arial"/>
                      <a:cs typeface="Arial"/>
                      <a:sym typeface="Arial"/>
                    </a:defRPr>
                  </a:pPr>
                </a:p>
              </p:txBody>
            </p:sp>
            <p:sp>
              <p:nvSpPr>
                <p:cNvPr id="1200" name="Line"/>
                <p:cNvSpPr/>
                <p:nvPr/>
              </p:nvSpPr>
              <p:spPr>
                <a:xfrm>
                  <a:off x="-2" y="-2"/>
                  <a:ext cx="109891" cy="2"/>
                </a:xfrm>
                <a:prstGeom prst="line">
                  <a:avLst/>
                </a:prstGeom>
                <a:noFill/>
                <a:ln w="9525" cap="flat">
                  <a:solidFill>
                    <a:srgbClr val="000000"/>
                  </a:solidFill>
                  <a:prstDash val="solid"/>
                  <a:round/>
                  <a:tailEnd type="triangle" w="med" len="med"/>
                </a:ln>
                <a:effectLst/>
              </p:spPr>
              <p:txBody>
                <a:bodyPr wrap="square" lIns="45718" tIns="45718" rIns="45718" bIns="45718" numCol="1" anchor="t">
                  <a:noAutofit/>
                </a:bodyPr>
                <a:lstStyle/>
                <a:p>
                  <a:pPr defTabSz="914400">
                    <a:defRPr sz="1400">
                      <a:latin typeface="Arial"/>
                      <a:ea typeface="Arial"/>
                      <a:cs typeface="Arial"/>
                      <a:sym typeface="Arial"/>
                    </a:defRPr>
                  </a:pPr>
                </a:p>
              </p:txBody>
            </p:sp>
          </p:grpSp>
          <p:grpSp>
            <p:nvGrpSpPr>
              <p:cNvPr id="1204" name="Group"/>
              <p:cNvGrpSpPr/>
              <p:nvPr/>
            </p:nvGrpSpPr>
            <p:grpSpPr>
              <a:xfrm>
                <a:off x="-1" y="2321371"/>
                <a:ext cx="860352" cy="366684"/>
                <a:chOff x="0" y="0"/>
                <a:chExt cx="860350" cy="366683"/>
              </a:xfrm>
            </p:grpSpPr>
            <p:sp>
              <p:nvSpPr>
                <p:cNvPr id="1202" name="Rectangle"/>
                <p:cNvSpPr/>
                <p:nvPr/>
              </p:nvSpPr>
              <p:spPr>
                <a:xfrm>
                  <a:off x="-1" y="0"/>
                  <a:ext cx="860352" cy="366614"/>
                </a:xfrm>
                <a:prstGeom prst="rect">
                  <a:avLst/>
                </a:prstGeom>
                <a:solidFill>
                  <a:srgbClr val="FFED45"/>
                </a:solidFill>
                <a:ln w="12700" cap="flat">
                  <a:noFill/>
                  <a:miter lim="400000"/>
                </a:ln>
                <a:effectLst/>
              </p:spPr>
              <p:txBody>
                <a:bodyPr wrap="square" lIns="45718" tIns="45718" rIns="45718" bIns="45718" numCol="1" anchor="ctr">
                  <a:noAutofit/>
                </a:bodyPr>
                <a:lstStyle/>
                <a:p>
                  <a:pPr defTabSz="914400">
                    <a:defRPr sz="1400">
                      <a:solidFill>
                        <a:srgbClr val="FFFFFF"/>
                      </a:solidFill>
                      <a:latin typeface="Arial"/>
                      <a:ea typeface="Arial"/>
                      <a:cs typeface="Arial"/>
                      <a:sym typeface="Arial"/>
                    </a:defRPr>
                  </a:pPr>
                </a:p>
              </p:txBody>
            </p:sp>
            <p:sp>
              <p:nvSpPr>
                <p:cNvPr id="1203" name="Native…"/>
                <p:cNvSpPr/>
                <p:nvPr/>
              </p:nvSpPr>
              <p:spPr>
                <a:xfrm>
                  <a:off x="-1" y="0"/>
                  <a:ext cx="860352" cy="36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1000">
                      <a:latin typeface="Arial"/>
                      <a:ea typeface="Arial"/>
                      <a:cs typeface="Arial"/>
                      <a:sym typeface="Arial"/>
                    </a:defRPr>
                  </a:pPr>
                  <a:r>
                    <a:t>Native </a:t>
                  </a:r>
                  <a:endParaRPr>
                    <a:solidFill>
                      <a:srgbClr val="FFFFFF"/>
                    </a:solidFill>
                  </a:endParaRPr>
                </a:p>
                <a:p>
                  <a:pPr defTabSz="914400">
                    <a:defRPr sz="1000">
                      <a:latin typeface="Arial"/>
                      <a:ea typeface="Arial"/>
                      <a:cs typeface="Arial"/>
                      <a:sym typeface="Arial"/>
                    </a:defRPr>
                  </a:pPr>
                  <a:r>
                    <a:t>read &amp; write</a:t>
                  </a:r>
                </a:p>
              </p:txBody>
            </p:sp>
          </p:grpSp>
          <p:sp>
            <p:nvSpPr>
              <p:cNvPr id="1205" name="Line"/>
              <p:cNvSpPr/>
              <p:nvPr/>
            </p:nvSpPr>
            <p:spPr>
              <a:xfrm flipV="1">
                <a:off x="1030613" y="2036225"/>
                <a:ext cx="2" cy="359716"/>
              </a:xfrm>
              <a:prstGeom prst="line">
                <a:avLst/>
              </a:prstGeom>
              <a:noFill/>
              <a:ln w="9525" cap="flat">
                <a:solidFill>
                  <a:srgbClr val="00B050"/>
                </a:solidFill>
                <a:prstDash val="solid"/>
                <a:round/>
                <a:headEnd type="triangle" w="med" len="med"/>
                <a:tailEnd type="triangle" w="med" len="med"/>
              </a:ln>
              <a:effectLst/>
            </p:spPr>
            <p:txBody>
              <a:bodyPr wrap="square" lIns="45718" tIns="45718" rIns="45718" bIns="45718" numCol="1" anchor="t">
                <a:noAutofit/>
              </a:bodyPr>
              <a:lstStyle/>
              <a:p>
                <a:pPr defTabSz="914400">
                  <a:defRPr sz="1400">
                    <a:latin typeface="Arial"/>
                    <a:ea typeface="Arial"/>
                    <a:cs typeface="Arial"/>
                    <a:sym typeface="Arial"/>
                  </a:defRPr>
                </a:pPr>
              </a:p>
            </p:txBody>
          </p:sp>
        </p:grpSp>
        <p:grpSp>
          <p:nvGrpSpPr>
            <p:cNvPr id="1209" name="Group"/>
            <p:cNvGrpSpPr/>
            <p:nvPr/>
          </p:nvGrpSpPr>
          <p:grpSpPr>
            <a:xfrm>
              <a:off x="379985" y="1482780"/>
              <a:ext cx="1294851" cy="517903"/>
              <a:chOff x="-1" y="0"/>
              <a:chExt cx="1294850" cy="517902"/>
            </a:xfrm>
          </p:grpSpPr>
          <p:sp>
            <p:nvSpPr>
              <p:cNvPr id="1207" name="Rectangle"/>
              <p:cNvSpPr/>
              <p:nvPr/>
            </p:nvSpPr>
            <p:spPr>
              <a:xfrm>
                <a:off x="-2" y="-1"/>
                <a:ext cx="1294851" cy="517903"/>
              </a:xfrm>
              <a:prstGeom prst="rect">
                <a:avLst/>
              </a:prstGeom>
              <a:solidFill>
                <a:srgbClr val="FFFFFF"/>
              </a:solidFill>
              <a:ln w="22225" cap="flat">
                <a:solidFill>
                  <a:srgbClr val="00B050"/>
                </a:solidFill>
                <a:prstDash val="solid"/>
                <a:round/>
              </a:ln>
              <a:effectLst/>
            </p:spPr>
            <p:txBody>
              <a:bodyPr wrap="square" lIns="45718" tIns="45718" rIns="45718" bIns="45718" numCol="1" anchor="ctr">
                <a:noAutofit/>
              </a:bodyPr>
              <a:lstStyle/>
              <a:p>
                <a:pPr algn="ctr" defTabSz="914400">
                  <a:defRPr sz="1400">
                    <a:solidFill>
                      <a:srgbClr val="FFFFFF"/>
                    </a:solidFill>
                    <a:latin typeface="Arial"/>
                    <a:ea typeface="Arial"/>
                    <a:cs typeface="Arial"/>
                    <a:sym typeface="Arial"/>
                  </a:defRPr>
                </a:pPr>
              </a:p>
            </p:txBody>
          </p:sp>
          <p:sp>
            <p:nvSpPr>
              <p:cNvPr id="1208" name="NumPy, Pandas, … 720+ packages"/>
              <p:cNvSpPr/>
              <p:nvPr/>
            </p:nvSpPr>
            <p:spPr>
              <a:xfrm>
                <a:off x="-2" y="75606"/>
                <a:ext cx="1294851" cy="36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914400">
                  <a:defRPr sz="1000">
                    <a:latin typeface="Arial"/>
                    <a:ea typeface="Arial"/>
                    <a:cs typeface="Arial"/>
                    <a:sym typeface="Arial"/>
                  </a:defRPr>
                </a:lvl1pPr>
              </a:lstStyle>
              <a:p>
                <a:pPr/>
                <a:r>
                  <a:t>NumPy, Pandas, … 720+ packages</a:t>
                </a:r>
              </a:p>
            </p:txBody>
          </p:sp>
        </p:grpSp>
      </p:grpSp>
      <p:sp>
        <p:nvSpPr>
          <p:cNvPr id="1211" name="Line"/>
          <p:cNvSpPr/>
          <p:nvPr/>
        </p:nvSpPr>
        <p:spPr>
          <a:xfrm flipV="1">
            <a:off x="8170370" y="3621835"/>
            <a:ext cx="730" cy="381960"/>
          </a:xfrm>
          <a:prstGeom prst="line">
            <a:avLst/>
          </a:prstGeom>
          <a:ln>
            <a:solidFill>
              <a:srgbClr val="000000"/>
            </a:solidFill>
            <a:headEnd type="triangle"/>
            <a:tailEnd type="triangle"/>
          </a:ln>
        </p:spPr>
        <p:txBody>
          <a:bodyPr lIns="45718" tIns="45718" rIns="45718" bIns="45718"/>
          <a:lstStyle/>
          <a:p>
            <a:pPr defTabSz="914400">
              <a:defRPr sz="1400">
                <a:latin typeface="Arial"/>
                <a:ea typeface="Arial"/>
                <a:cs typeface="Arial"/>
                <a:sym typeface="Arial"/>
              </a:defRPr>
            </a:pPr>
          </a:p>
        </p:txBody>
      </p:sp>
      <p:sp>
        <p:nvSpPr>
          <p:cNvPr id="1212" name="High Performance…"/>
          <p:cNvSpPr/>
          <p:nvPr/>
        </p:nvSpPr>
        <p:spPr>
          <a:xfrm>
            <a:off x="195907" y="191763"/>
            <a:ext cx="8385332" cy="835457"/>
          </a:xfrm>
          <a:prstGeom prst="rect">
            <a:avLst/>
          </a:prstGeom>
          <a:ln w="12700">
            <a:miter lim="400000"/>
          </a:ln>
          <a:extLst>
            <a:ext uri="{C572A759-6A51-4108-AA02-DFA0A04FC94B}">
              <ma14:wrappingTextBoxFlag xmlns:ma14="http://schemas.microsoft.com/office/mac/drawingml/2011/main" val="1"/>
            </a:ext>
          </a:extLst>
        </p:spPr>
        <p:txBody>
          <a:bodyPr lIns="17145" tIns="17145" rIns="17145" bIns="17145" anchor="ctr">
            <a:spAutoFit/>
          </a:bodyPr>
          <a:lstStyle/>
          <a:p>
            <a:pPr defTabSz="914400">
              <a:defRPr b="1" sz="2800">
                <a:solidFill>
                  <a:srgbClr val="595959"/>
                </a:solidFill>
                <a:latin typeface="Arial"/>
                <a:ea typeface="Arial"/>
                <a:cs typeface="Arial"/>
                <a:sym typeface="Arial"/>
              </a:defRPr>
            </a:pPr>
            <a:r>
              <a:t>High Performance</a:t>
            </a:r>
            <a:endParaRPr sz="9000"/>
          </a:p>
          <a:p>
            <a:pPr defTabSz="914400">
              <a:defRPr b="1" sz="2800">
                <a:solidFill>
                  <a:srgbClr val="595959"/>
                </a:solidFill>
                <a:latin typeface="Arial"/>
                <a:ea typeface="Arial"/>
                <a:cs typeface="Arial"/>
                <a:sym typeface="Arial"/>
              </a:defRPr>
            </a:pPr>
            <a:r>
              <a:t>Hadoop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21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19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0" grpId="3"/>
      <p:bldP build="whole" bldLvl="1" animBg="1" rev="0" advAuto="0" spid="1156" grpId="2"/>
      <p:bldP build="whole" bldLvl="1" animBg="1" rev="0" advAuto="0" spid="1193" grpId="4"/>
      <p:bldP build="whole" bldLvl="1" animBg="1" rev="0" advAuto="0" spid="1190" grpId="1"/>
      <p:bldP build="whole" bldLvl="1" animBg="1" rev="0" advAuto="0" spid="1155" grpId="5"/>
    </p:bldLst>
  </p:timing>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6" name="Slide Number"/>
          <p:cNvSpPr/>
          <p:nvPr>
            <p:ph type="sldNum" sz="quarter" idx="2"/>
          </p:nvPr>
        </p:nvSpPr>
        <p:spPr>
          <a:xfrm>
            <a:off x="8725416" y="4821173"/>
            <a:ext cx="245401" cy="22698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7" name="Jupyterlab (Where Jupyter is heading)"/>
          <p:cNvSpPr/>
          <p:nvPr>
            <p:ph type="body" idx="1"/>
          </p:nvPr>
        </p:nvSpPr>
        <p:spPr>
          <a:xfrm>
            <a:off x="329011" y="936915"/>
            <a:ext cx="8513620" cy="3233539"/>
          </a:xfrm>
          <a:prstGeom prst="rect">
            <a:avLst/>
          </a:prstGeom>
        </p:spPr>
        <p:txBody>
          <a:bodyPr/>
          <a:lstStyle>
            <a:lvl1pPr>
              <a:spcBef>
                <a:spcPts val="1100"/>
              </a:spcBef>
              <a:defRPr b="1" sz="4800"/>
            </a:lvl1pPr>
          </a:lstStyle>
          <a:p>
            <a:pPr/>
            <a:r>
              <a:t>Jupyterlab (Where Jupyter is heading)</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9" name="IDE…"/>
          <p:cNvSpPr/>
          <p:nvPr>
            <p:ph type="body" sz="quarter" idx="1"/>
          </p:nvPr>
        </p:nvSpPr>
        <p:spPr>
          <a:xfrm>
            <a:off x="315190" y="1010707"/>
            <a:ext cx="2636745" cy="3122086"/>
          </a:xfrm>
          <a:prstGeom prst="rect">
            <a:avLst/>
          </a:prstGeom>
        </p:spPr>
        <p:txBody>
          <a:bodyPr/>
          <a:lstStyle/>
          <a:p>
            <a:pPr/>
            <a:r>
              <a:t>IDE</a:t>
            </a:r>
          </a:p>
          <a:p>
            <a:pPr/>
            <a:r>
              <a:t>Extensible </a:t>
            </a:r>
          </a:p>
          <a:p>
            <a:pPr/>
            <a:r>
              <a:t>Notebook -&gt; Applications</a:t>
            </a:r>
          </a:p>
        </p:txBody>
      </p:sp>
      <p:sp>
        <p:nvSpPr>
          <p:cNvPr id="1220" name="JupyterLab"/>
          <p:cNvSpPr/>
          <p:nvPr>
            <p:ph type="title"/>
          </p:nvPr>
        </p:nvSpPr>
        <p:spPr>
          <a:xfrm>
            <a:off x="215898" y="-204881"/>
            <a:ext cx="7247968" cy="1116107"/>
          </a:xfrm>
          <a:prstGeom prst="rect">
            <a:avLst/>
          </a:prstGeom>
        </p:spPr>
        <p:txBody>
          <a:bodyPr/>
          <a:lstStyle/>
          <a:p>
            <a:pPr/>
            <a:r>
              <a:t>JupyterLab</a:t>
            </a:r>
          </a:p>
        </p:txBody>
      </p:sp>
      <p:pic>
        <p:nvPicPr>
          <p:cNvPr id="1221" name="jlab-screenshot-nb-con-term-2.png" descr="jlab-screenshot-nb-con-term-2.png"/>
          <p:cNvPicPr>
            <a:picLocks noChangeAspect="1"/>
          </p:cNvPicPr>
          <p:nvPr/>
        </p:nvPicPr>
        <p:blipFill>
          <a:blip r:embed="rId3">
            <a:extLst/>
          </a:blip>
          <a:stretch>
            <a:fillRect/>
          </a:stretch>
        </p:blipFill>
        <p:spPr>
          <a:xfrm>
            <a:off x="2916359" y="153987"/>
            <a:ext cx="6326698" cy="4581526"/>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5" name="More Than Just Notebooks"/>
          <p:cNvSpPr/>
          <p:nvPr>
            <p:ph type="title"/>
          </p:nvPr>
        </p:nvSpPr>
        <p:spPr>
          <a:xfrm>
            <a:off x="114298" y="-247278"/>
            <a:ext cx="7247968" cy="1116108"/>
          </a:xfrm>
          <a:prstGeom prst="rect">
            <a:avLst/>
          </a:prstGeom>
        </p:spPr>
        <p:txBody>
          <a:bodyPr/>
          <a:lstStyle/>
          <a:p>
            <a:pPr/>
            <a:r>
              <a:t>More Than Just Notebooks</a:t>
            </a:r>
          </a:p>
        </p:txBody>
      </p:sp>
      <p:grpSp>
        <p:nvGrpSpPr>
          <p:cNvPr id="1230" name="Group"/>
          <p:cNvGrpSpPr/>
          <p:nvPr/>
        </p:nvGrpSpPr>
        <p:grpSpPr>
          <a:xfrm>
            <a:off x="1654895" y="565894"/>
            <a:ext cx="6240610" cy="4194968"/>
            <a:chOff x="0" y="0"/>
            <a:chExt cx="6240609" cy="4194967"/>
          </a:xfrm>
        </p:grpSpPr>
        <p:pic>
          <p:nvPicPr>
            <p:cNvPr id="1226" name="Screen Shot 2016-07-14 at 11.39.14 AM.png" descr="Screen Shot 2016-07-14 at 11.39.14 AM.png"/>
            <p:cNvPicPr>
              <a:picLocks noChangeAspect="1"/>
            </p:cNvPicPr>
            <p:nvPr/>
          </p:nvPicPr>
          <p:blipFill>
            <a:blip r:embed="rId3">
              <a:extLst/>
            </a:blip>
            <a:srcRect l="0" t="0" r="0" b="11129"/>
            <a:stretch>
              <a:fillRect/>
            </a:stretch>
          </p:blipFill>
          <p:spPr>
            <a:xfrm>
              <a:off x="0" y="0"/>
              <a:ext cx="3013770" cy="2013006"/>
            </a:xfrm>
            <a:prstGeom prst="rect">
              <a:avLst/>
            </a:prstGeom>
            <a:ln w="12700" cap="flat">
              <a:noFill/>
              <a:miter lim="400000"/>
            </a:ln>
            <a:effectLst>
              <a:outerShdw sx="100000" sy="100000" kx="0" ky="0" algn="b" rotWithShape="0" blurRad="127000" dist="63500" dir="5400000">
                <a:srgbClr val="000000">
                  <a:alpha val="70000"/>
                </a:srgbClr>
              </a:outerShdw>
            </a:effectLst>
          </p:spPr>
        </p:pic>
        <p:pic>
          <p:nvPicPr>
            <p:cNvPr id="1227" name="Screen Shot 2016-07-14 at 11.40.02 AM.png" descr="Screen Shot 2016-07-14 at 11.40.02 AM.png"/>
            <p:cNvPicPr>
              <a:picLocks noChangeAspect="1"/>
            </p:cNvPicPr>
            <p:nvPr/>
          </p:nvPicPr>
          <p:blipFill>
            <a:blip r:embed="rId4">
              <a:extLst/>
            </a:blip>
            <a:srcRect l="0" t="0" r="0" b="13849"/>
            <a:stretch>
              <a:fillRect/>
            </a:stretch>
          </p:blipFill>
          <p:spPr>
            <a:xfrm>
              <a:off x="3226839" y="2616"/>
              <a:ext cx="3013771" cy="2007641"/>
            </a:xfrm>
            <a:prstGeom prst="rect">
              <a:avLst/>
            </a:prstGeom>
            <a:ln w="12700" cap="flat">
              <a:noFill/>
              <a:miter lim="400000"/>
            </a:ln>
            <a:effectLst>
              <a:outerShdw sx="100000" sy="100000" kx="0" ky="0" algn="b" rotWithShape="0" blurRad="127000" dist="63500" dir="5400000">
                <a:srgbClr val="000000">
                  <a:alpha val="70000"/>
                </a:srgbClr>
              </a:outerShdw>
            </a:effectLst>
          </p:spPr>
        </p:pic>
        <p:pic>
          <p:nvPicPr>
            <p:cNvPr id="1228" name="Screen Shot 2016-07-14 at 11.41.02 AM.png" descr="Screen Shot 2016-07-14 at 11.41.02 AM.png"/>
            <p:cNvPicPr>
              <a:picLocks noChangeAspect="1"/>
            </p:cNvPicPr>
            <p:nvPr/>
          </p:nvPicPr>
          <p:blipFill>
            <a:blip r:embed="rId5">
              <a:extLst/>
            </a:blip>
            <a:srcRect l="0" t="0" r="0" b="3111"/>
            <a:stretch>
              <a:fillRect/>
            </a:stretch>
          </p:blipFill>
          <p:spPr>
            <a:xfrm>
              <a:off x="0" y="2182466"/>
              <a:ext cx="3013770" cy="2010111"/>
            </a:xfrm>
            <a:prstGeom prst="rect">
              <a:avLst/>
            </a:prstGeom>
            <a:ln w="12700" cap="flat">
              <a:noFill/>
              <a:miter lim="400000"/>
            </a:ln>
            <a:effectLst>
              <a:outerShdw sx="100000" sy="100000" kx="0" ky="0" algn="b" rotWithShape="0" blurRad="127000" dist="63500" dir="5400000">
                <a:srgbClr val="000000">
                  <a:alpha val="70000"/>
                </a:srgbClr>
              </a:outerShdw>
            </a:effectLst>
          </p:spPr>
        </p:pic>
        <p:pic>
          <p:nvPicPr>
            <p:cNvPr id="1229" name="Screen Shot 2016-07-14 at 11.41.56 AM.png" descr="Screen Shot 2016-07-14 at 11.41.56 AM.png"/>
            <p:cNvPicPr>
              <a:picLocks noChangeAspect="1"/>
            </p:cNvPicPr>
            <p:nvPr/>
          </p:nvPicPr>
          <p:blipFill>
            <a:blip r:embed="rId6">
              <a:extLst/>
            </a:blip>
            <a:srcRect l="0" t="0" r="0" b="6727"/>
            <a:stretch>
              <a:fillRect/>
            </a:stretch>
          </p:blipFill>
          <p:spPr>
            <a:xfrm>
              <a:off x="3226839" y="2179954"/>
              <a:ext cx="3013771" cy="2015014"/>
            </a:xfrm>
            <a:prstGeom prst="rect">
              <a:avLst/>
            </a:prstGeom>
            <a:ln w="12700" cap="flat">
              <a:noFill/>
              <a:miter lim="400000"/>
            </a:ln>
            <a:effectLst>
              <a:outerShdw sx="100000" sy="100000" kx="0" ky="0" algn="b" rotWithShape="0" blurRad="127000" dist="63500" dir="5400000">
                <a:srgbClr val="000000">
                  <a:alpha val="70000"/>
                </a:srgbClr>
              </a:outerShdw>
            </a:effectLst>
          </p:spPr>
        </p:pic>
      </p:gr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4" name="Building Blocks"/>
          <p:cNvSpPr/>
          <p:nvPr>
            <p:ph type="title"/>
          </p:nvPr>
        </p:nvSpPr>
        <p:spPr>
          <a:xfrm>
            <a:off x="457198" y="121023"/>
            <a:ext cx="7247968" cy="1116107"/>
          </a:xfrm>
          <a:prstGeom prst="rect">
            <a:avLst/>
          </a:prstGeom>
        </p:spPr>
        <p:txBody>
          <a:bodyPr/>
          <a:lstStyle/>
          <a:p>
            <a:pPr/>
            <a:r>
              <a:t>Building Blocks</a:t>
            </a:r>
          </a:p>
        </p:txBody>
      </p:sp>
      <p:sp>
        <p:nvSpPr>
          <p:cNvPr id="1235" name="File Browser"/>
          <p:cNvSpPr/>
          <p:nvPr/>
        </p:nvSpPr>
        <p:spPr>
          <a:xfrm>
            <a:off x="1263932" y="1220469"/>
            <a:ext cx="2009181"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File Browser</a:t>
            </a:r>
          </a:p>
        </p:txBody>
      </p:sp>
      <p:sp>
        <p:nvSpPr>
          <p:cNvPr id="1236" name="Notebooks"/>
          <p:cNvSpPr/>
          <p:nvPr/>
        </p:nvSpPr>
        <p:spPr>
          <a:xfrm>
            <a:off x="3440410" y="1220469"/>
            <a:ext cx="2009180"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Notebooks</a:t>
            </a:r>
          </a:p>
        </p:txBody>
      </p:sp>
      <p:sp>
        <p:nvSpPr>
          <p:cNvPr id="1237" name="Text Editor"/>
          <p:cNvSpPr/>
          <p:nvPr/>
        </p:nvSpPr>
        <p:spPr>
          <a:xfrm>
            <a:off x="5616887" y="1220469"/>
            <a:ext cx="2009181"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Text Editor</a:t>
            </a:r>
          </a:p>
        </p:txBody>
      </p:sp>
      <p:sp>
        <p:nvSpPr>
          <p:cNvPr id="1238" name="Terminal"/>
          <p:cNvSpPr/>
          <p:nvPr/>
        </p:nvSpPr>
        <p:spPr>
          <a:xfrm>
            <a:off x="5616887" y="2745800"/>
            <a:ext cx="2009181"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Terminal</a:t>
            </a:r>
          </a:p>
        </p:txBody>
      </p:sp>
      <p:sp>
        <p:nvSpPr>
          <p:cNvPr id="1239" name="Output"/>
          <p:cNvSpPr/>
          <p:nvPr/>
        </p:nvSpPr>
        <p:spPr>
          <a:xfrm>
            <a:off x="3440410" y="2745800"/>
            <a:ext cx="2009180"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Output</a:t>
            </a:r>
          </a:p>
        </p:txBody>
      </p:sp>
      <p:sp>
        <p:nvSpPr>
          <p:cNvPr id="1240" name="Widgets"/>
          <p:cNvSpPr/>
          <p:nvPr/>
        </p:nvSpPr>
        <p:spPr>
          <a:xfrm>
            <a:off x="1263932" y="2745800"/>
            <a:ext cx="2009181" cy="1339454"/>
          </a:xfrm>
          <a:prstGeom prst="rect">
            <a:avLst/>
          </a:prstGeom>
          <a:blipFill>
            <a:blip r:embed="rId3"/>
          </a:blip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lgn="ctr" defTabSz="308074">
              <a:defRPr sz="2400">
                <a:solidFill>
                  <a:srgbClr val="FFFFFF"/>
                </a:solidFill>
                <a:latin typeface="Helvetica Light"/>
                <a:ea typeface="Helvetica Light"/>
                <a:cs typeface="Helvetica Light"/>
                <a:sym typeface="Helvetica Light"/>
              </a:defRPr>
            </a:lvl1pPr>
          </a:lstStyle>
          <a:p>
            <a:pPr/>
            <a:r>
              <a:t>Widgets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4" name="Mostly daily/weekly users…"/>
          <p:cNvSpPr/>
          <p:nvPr>
            <p:ph type="body" idx="1"/>
          </p:nvPr>
        </p:nvSpPr>
        <p:spPr>
          <a:xfrm>
            <a:off x="457198" y="1010707"/>
            <a:ext cx="8513620" cy="3122086"/>
          </a:xfrm>
          <a:prstGeom prst="rect">
            <a:avLst/>
          </a:prstGeom>
        </p:spPr>
        <p:txBody>
          <a:bodyPr/>
          <a:lstStyle/>
          <a:p>
            <a:pPr/>
            <a:r>
              <a:t>Mostly daily/weekly users</a:t>
            </a:r>
          </a:p>
          <a:p>
            <a:pPr/>
            <a:r>
              <a:t>Love the notebook workflow and user experience</a:t>
            </a:r>
          </a:p>
          <a:p>
            <a:pPr/>
            <a:r>
              <a:t>Top needs:</a:t>
            </a:r>
          </a:p>
          <a:p>
            <a:pPr lvl="1"/>
            <a:r>
              <a:t>Integration with version control systems (git/GitHub)</a:t>
            </a:r>
          </a:p>
          <a:p>
            <a:pPr lvl="1"/>
            <a:r>
              <a:t>Code/text editing</a:t>
            </a:r>
          </a:p>
          <a:p>
            <a:pPr lvl="1"/>
            <a:r>
              <a:t>Layout/integration of building blocks</a:t>
            </a:r>
          </a:p>
          <a:p>
            <a:pPr lvl="1"/>
            <a:r>
              <a:t>Debugger, profiler, variable inspector, etc.</a:t>
            </a:r>
          </a:p>
        </p:txBody>
      </p:sp>
      <p:sp>
        <p:nvSpPr>
          <p:cNvPr id="1245" name="2015 User Experience Survey"/>
          <p:cNvSpPr/>
          <p:nvPr>
            <p:ph type="title"/>
          </p:nvPr>
        </p:nvSpPr>
        <p:spPr>
          <a:xfrm>
            <a:off x="457198" y="121023"/>
            <a:ext cx="7247968" cy="1116107"/>
          </a:xfrm>
          <a:prstGeom prst="rect">
            <a:avLst/>
          </a:prstGeom>
        </p:spPr>
        <p:txBody>
          <a:bodyPr/>
          <a:lstStyle/>
          <a:p>
            <a:pPr/>
            <a:r>
              <a:t>2015 User Experience Survey</a:t>
            </a:r>
          </a:p>
        </p:txBody>
      </p:sp>
      <p:sp>
        <p:nvSpPr>
          <p:cNvPr id="1246" name="https://github.com/jupyter/design/blob/master/surveys/2015-notebook-ux/analysis/report_dashboard.ipynb"/>
          <p:cNvSpPr/>
          <p:nvPr/>
        </p:nvSpPr>
        <p:spPr>
          <a:xfrm>
            <a:off x="316555" y="3946504"/>
            <a:ext cx="8510890" cy="2694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308074">
              <a:defRPr sz="1400" u="sng">
                <a:solidFill>
                  <a:srgbClr val="0000FF"/>
                </a:solidFill>
                <a:uFill>
                  <a:solidFill>
                    <a:srgbClr val="0000FF"/>
                  </a:solidFill>
                </a:uFill>
                <a:latin typeface="Helvetica Light"/>
                <a:ea typeface="Helvetica Light"/>
                <a:cs typeface="Helvetica Light"/>
                <a:sym typeface="Helvetica Light"/>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https://github.com/jupyter/design/blob/master/surveys/2015-notebook-ux/analysis/report_dashboard.ipynb</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0" name="A completely modular architecture"/>
          <p:cNvSpPr/>
          <p:nvPr>
            <p:ph type="title"/>
          </p:nvPr>
        </p:nvSpPr>
        <p:spPr>
          <a:xfrm>
            <a:off x="253998" y="1530723"/>
            <a:ext cx="1904691" cy="1280513"/>
          </a:xfrm>
          <a:prstGeom prst="rect">
            <a:avLst/>
          </a:prstGeom>
        </p:spPr>
        <p:txBody>
          <a:bodyPr/>
          <a:lstStyle>
            <a:lvl1pPr defTabSz="406908">
              <a:defRPr sz="2492"/>
            </a:lvl1pPr>
          </a:lstStyle>
          <a:p>
            <a:pPr/>
            <a:r>
              <a:t>A completely modular architecture</a:t>
            </a:r>
          </a:p>
        </p:txBody>
      </p:sp>
      <p:pic>
        <p:nvPicPr>
          <p:cNvPr id="1251" name="jlab-screenshot-console-editor-2.png" descr="jlab-screenshot-console-editor-2.png"/>
          <p:cNvPicPr>
            <a:picLocks noChangeAspect="1"/>
          </p:cNvPicPr>
          <p:nvPr/>
        </p:nvPicPr>
        <p:blipFill>
          <a:blip r:embed="rId3">
            <a:extLst/>
          </a:blip>
          <a:stretch>
            <a:fillRect/>
          </a:stretch>
        </p:blipFill>
        <p:spPr>
          <a:xfrm>
            <a:off x="2232049" y="-41882"/>
            <a:ext cx="6788103" cy="4915656"/>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5" name="JupyterLab is the natural evolution of the Jupyter Notebook user interface…"/>
          <p:cNvSpPr/>
          <p:nvPr>
            <p:ph type="body" idx="1"/>
          </p:nvPr>
        </p:nvSpPr>
        <p:spPr>
          <a:xfrm>
            <a:off x="431798" y="1359290"/>
            <a:ext cx="8513620" cy="3122085"/>
          </a:xfrm>
          <a:prstGeom prst="rect">
            <a:avLst/>
          </a:prstGeom>
        </p:spPr>
        <p:txBody>
          <a:bodyPr/>
          <a:lstStyle/>
          <a:p>
            <a:pPr/>
            <a:r>
              <a:t>JupyterLab is the natural evolution of the Jupyter Notebook user interface</a:t>
            </a:r>
          </a:p>
          <a:p>
            <a:pPr/>
            <a:r>
              <a:t>JupyterLab is an extensible IDE: </a:t>
            </a:r>
            <a:r>
              <a:rPr i="1"/>
              <a:t>Interactive</a:t>
            </a:r>
            <a:r>
              <a:t> Data Environment</a:t>
            </a:r>
          </a:p>
          <a:p>
            <a:pPr/>
            <a:r>
              <a:t>Flexible user interface for assembling the fundamental building blocks of interactive computing</a:t>
            </a:r>
          </a:p>
          <a:p>
            <a:pPr/>
            <a:r>
              <a:t>Modernized JavaScript architecture based on npm/webpack, plugin system, model/view separation</a:t>
            </a:r>
          </a:p>
          <a:p>
            <a:pPr/>
            <a:r>
              <a:t>Built using PhosphorJS (</a:t>
            </a:r>
            <a:r>
              <a:rPr u="sng">
                <a:solidFill>
                  <a:srgbClr val="0000FF"/>
                </a:solidFill>
                <a:uFill>
                  <a:solidFill>
                    <a:srgbClr val="0000FF"/>
                  </a:solidFill>
                </a:uFill>
                <a:hlinkClick r:id="rId3" invalidUrl="" action="" tgtFrame="" tooltip="" history="1" highlightClick="0" endSnd="0"/>
              </a:rPr>
              <a:t>http://phosphorjs.github.io/</a:t>
            </a:r>
            <a:r>
              <a:t>)</a:t>
            </a:r>
          </a:p>
          <a:p>
            <a:pPr/>
            <a:r>
              <a:t>Design-driven development process</a:t>
            </a:r>
          </a:p>
        </p:txBody>
      </p:sp>
      <p:sp>
        <p:nvSpPr>
          <p:cNvPr id="1256" name="JupyterLab"/>
          <p:cNvSpPr/>
          <p:nvPr>
            <p:ph type="title"/>
          </p:nvPr>
        </p:nvSpPr>
        <p:spPr>
          <a:xfrm>
            <a:off x="457198" y="121023"/>
            <a:ext cx="7247968" cy="1116107"/>
          </a:xfrm>
          <a:prstGeom prst="rect">
            <a:avLst/>
          </a:prstGeom>
        </p:spPr>
        <p:txBody>
          <a:bodyPr/>
          <a:lstStyle/>
          <a:p>
            <a:pPr/>
            <a:r>
              <a:t>JupyterLab</a:t>
            </a:r>
          </a:p>
        </p:txBody>
      </p:sp>
      <p:sp>
        <p:nvSpPr>
          <p:cNvPr id="1257" name="https://github.com/jupyter/jupyterlab"/>
          <p:cNvSpPr/>
          <p:nvPr/>
        </p:nvSpPr>
        <p:spPr>
          <a:xfrm>
            <a:off x="2781587" y="4133634"/>
            <a:ext cx="3352226" cy="2948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308074">
              <a:defRPr sz="1600" u="sng">
                <a:solidFill>
                  <a:srgbClr val="0000FF"/>
                </a:solidFill>
                <a:uFill>
                  <a:solidFill>
                    <a:srgbClr val="0000FF"/>
                  </a:solidFill>
                </a:uFill>
                <a:latin typeface="Helvetica Light"/>
                <a:ea typeface="Helvetica Light"/>
                <a:cs typeface="Helvetica Light"/>
                <a:sym typeface="Helvetica Light"/>
                <a:hlinkClick r:id="rId4"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4" invalidUrl="" action="" tgtFrame="" tooltip="" history="1" highlightClick="0" endSnd="0"/>
              </a:rPr>
              <a:t>https://github.com/jupyter/jupyterlab</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1" name="pasted-image.png" descr="pasted-image.png"/>
          <p:cNvPicPr>
            <a:picLocks noChangeAspect="1"/>
          </p:cNvPicPr>
          <p:nvPr/>
        </p:nvPicPr>
        <p:blipFill>
          <a:blip r:embed="rId2">
            <a:extLst/>
          </a:blip>
          <a:stretch>
            <a:fillRect/>
          </a:stretch>
        </p:blipFill>
        <p:spPr>
          <a:xfrm>
            <a:off x="1249264" y="1021581"/>
            <a:ext cx="3722820" cy="2727397"/>
          </a:xfrm>
          <a:prstGeom prst="rect">
            <a:avLst/>
          </a:prstGeom>
          <a:ln w="12700">
            <a:miter lim="400000"/>
          </a:ln>
        </p:spPr>
      </p:pic>
      <p:sp>
        <p:nvSpPr>
          <p:cNvPr id="1262" name="The “Notebook”?"/>
          <p:cNvSpPr/>
          <p:nvPr>
            <p:ph type="title"/>
          </p:nvPr>
        </p:nvSpPr>
        <p:spPr>
          <a:xfrm>
            <a:off x="457198" y="121023"/>
            <a:ext cx="7247968" cy="1116107"/>
          </a:xfrm>
          <a:prstGeom prst="rect">
            <a:avLst/>
          </a:prstGeom>
        </p:spPr>
        <p:txBody>
          <a:bodyPr/>
          <a:lstStyle/>
          <a:p>
            <a:pPr/>
            <a:r>
              <a:t>The “Notebook”?</a:t>
            </a:r>
          </a:p>
        </p:txBody>
      </p:sp>
      <p:pic>
        <p:nvPicPr>
          <p:cNvPr id="1263" name="pasted-image.png" descr="pasted-image.png"/>
          <p:cNvPicPr>
            <a:picLocks noChangeAspect="1"/>
          </p:cNvPicPr>
          <p:nvPr/>
        </p:nvPicPr>
        <p:blipFill>
          <a:blip r:embed="rId3">
            <a:extLst/>
          </a:blip>
          <a:stretch>
            <a:fillRect/>
          </a:stretch>
        </p:blipFill>
        <p:spPr>
          <a:xfrm>
            <a:off x="1754584" y="1365388"/>
            <a:ext cx="3656932" cy="2679127"/>
          </a:xfrm>
          <a:prstGeom prst="rect">
            <a:avLst/>
          </a:prstGeom>
          <a:ln w="12700">
            <a:miter lim="400000"/>
          </a:ln>
        </p:spPr>
      </p:pic>
      <p:pic>
        <p:nvPicPr>
          <p:cNvPr id="1264" name="pasted-image.png" descr="pasted-image.png"/>
          <p:cNvPicPr>
            <a:picLocks noChangeAspect="1"/>
          </p:cNvPicPr>
          <p:nvPr/>
        </p:nvPicPr>
        <p:blipFill>
          <a:blip r:embed="rId4">
            <a:extLst/>
          </a:blip>
          <a:stretch>
            <a:fillRect/>
          </a:stretch>
        </p:blipFill>
        <p:spPr>
          <a:xfrm>
            <a:off x="2097254" y="1674210"/>
            <a:ext cx="3932270" cy="2880844"/>
          </a:xfrm>
          <a:prstGeom prst="rect">
            <a:avLst/>
          </a:prstGeom>
          <a:ln w="12700">
            <a:miter lim="400000"/>
          </a:ln>
        </p:spPr>
      </p:pic>
      <p:pic>
        <p:nvPicPr>
          <p:cNvPr id="1265" name="pasted-image.png" descr="pasted-image.png"/>
          <p:cNvPicPr>
            <a:picLocks noChangeAspect="1"/>
          </p:cNvPicPr>
          <p:nvPr/>
        </p:nvPicPr>
        <p:blipFill>
          <a:blip r:embed="rId5">
            <a:extLst/>
          </a:blip>
          <a:stretch>
            <a:fillRect/>
          </a:stretch>
        </p:blipFill>
        <p:spPr>
          <a:xfrm>
            <a:off x="2505158" y="1973511"/>
            <a:ext cx="3932271" cy="2880844"/>
          </a:xfrm>
          <a:prstGeom prst="rect">
            <a:avLst/>
          </a:prstGeom>
          <a:ln w="12700">
            <a:miter lim="400000"/>
          </a:ln>
        </p:spPr>
      </p:pic>
      <p:pic>
        <p:nvPicPr>
          <p:cNvPr id="1266" name="pasted-image.png" descr="pasted-image.png"/>
          <p:cNvPicPr>
            <a:picLocks noChangeAspect="1"/>
          </p:cNvPicPr>
          <p:nvPr/>
        </p:nvPicPr>
        <p:blipFill>
          <a:blip r:embed="rId6">
            <a:extLst/>
          </a:blip>
          <a:stretch>
            <a:fillRect/>
          </a:stretch>
        </p:blipFill>
        <p:spPr>
          <a:xfrm>
            <a:off x="2948781" y="2308530"/>
            <a:ext cx="3932270" cy="2880844"/>
          </a:xfrm>
          <a:prstGeom prst="rect">
            <a:avLst/>
          </a:prstGeom>
          <a:ln w="12700">
            <a:miter lim="400000"/>
          </a:ln>
        </p:spPr>
      </p:pic>
      <p:pic>
        <p:nvPicPr>
          <p:cNvPr id="1267" name="pasted-image.png" descr="pasted-image.png"/>
          <p:cNvPicPr>
            <a:picLocks noChangeAspect="1"/>
          </p:cNvPicPr>
          <p:nvPr/>
        </p:nvPicPr>
        <p:blipFill>
          <a:blip r:embed="rId7">
            <a:extLst/>
          </a:blip>
          <a:stretch>
            <a:fillRect/>
          </a:stretch>
        </p:blipFill>
        <p:spPr>
          <a:xfrm>
            <a:off x="3591718" y="2083884"/>
            <a:ext cx="3860629" cy="28283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6" grpId="4"/>
      <p:bldP build="whole" bldLvl="1" animBg="1" rev="0" advAuto="0" spid="1267" grpId="5"/>
      <p:bldP build="whole" bldLvl="1" animBg="1" rev="0" advAuto="0" spid="1263" grpId="1"/>
      <p:bldP build="whole" bldLvl="1" animBg="1" rev="0" advAuto="0" spid="1265" grpId="3"/>
      <p:bldP build="whole" bldLvl="1" animBg="1" rev="0" advAuto="0" spid="1264" grpId="2"/>
    </p:bldLst>
  </p:timing>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9" name="Data Science Workflow"/>
          <p:cNvSpPr/>
          <p:nvPr>
            <p:ph type="title"/>
          </p:nvPr>
        </p:nvSpPr>
        <p:spPr>
          <a:xfrm>
            <a:off x="266698" y="-221878"/>
            <a:ext cx="7247968" cy="1116108"/>
          </a:xfrm>
          <a:prstGeom prst="rect">
            <a:avLst/>
          </a:prstGeom>
        </p:spPr>
        <p:txBody>
          <a:bodyPr/>
          <a:lstStyle>
            <a:lvl1pPr>
              <a:defRPr b="1"/>
            </a:lvl1pPr>
          </a:lstStyle>
          <a:p>
            <a:pPr/>
            <a:r>
              <a:t>Data Science Workflow</a:t>
            </a:r>
          </a:p>
        </p:txBody>
      </p:sp>
      <p:sp>
        <p:nvSpPr>
          <p:cNvPr id="1270" name="New Data"/>
          <p:cNvSpPr/>
          <p:nvPr/>
        </p:nvSpPr>
        <p:spPr>
          <a:xfrm>
            <a:off x="4993917" y="3831618"/>
            <a:ext cx="1692721" cy="456037"/>
          </a:xfrm>
          <a:prstGeom prst="roundRect">
            <a:avLst>
              <a:gd name="adj" fmla="val 30619"/>
            </a:avLst>
          </a:prstGeom>
          <a:solidFill>
            <a:srgbClr val="0316FC"/>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New Data</a:t>
            </a:r>
          </a:p>
        </p:txBody>
      </p:sp>
      <p:sp>
        <p:nvSpPr>
          <p:cNvPr id="1271" name="Notebooks"/>
          <p:cNvSpPr/>
          <p:nvPr/>
        </p:nvSpPr>
        <p:spPr>
          <a:xfrm>
            <a:off x="4993917" y="1793702"/>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Notebooks</a:t>
            </a:r>
          </a:p>
        </p:txBody>
      </p:sp>
      <p:sp>
        <p:nvSpPr>
          <p:cNvPr id="1272" name="Understand Data"/>
          <p:cNvSpPr/>
          <p:nvPr/>
        </p:nvSpPr>
        <p:spPr>
          <a:xfrm>
            <a:off x="2252381" y="1560929"/>
            <a:ext cx="2057494" cy="677070"/>
          </a:xfrm>
          <a:prstGeom prst="rect">
            <a:avLst/>
          </a:prstGeom>
          <a:solidFill>
            <a:srgbClr val="7E10F6"/>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defRPr>
            </a:lvl1pPr>
          </a:lstStyle>
          <a:p>
            <a:pPr/>
            <a:r>
              <a:t>Understand Data</a:t>
            </a:r>
          </a:p>
        </p:txBody>
      </p:sp>
      <p:sp>
        <p:nvSpPr>
          <p:cNvPr id="1273" name="Getting Data"/>
          <p:cNvSpPr/>
          <p:nvPr/>
        </p:nvSpPr>
        <p:spPr>
          <a:xfrm>
            <a:off x="41489" y="2149303"/>
            <a:ext cx="1692722" cy="837781"/>
          </a:xfrm>
          <a:prstGeom prst="roundRect">
            <a:avLst>
              <a:gd name="adj" fmla="val 16667"/>
            </a:avLst>
          </a:prstGeom>
          <a:solidFill>
            <a:schemeClr val="accent1"/>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b="1">
                <a:solidFill>
                  <a:srgbClr val="FFFFFF"/>
                </a:solidFill>
                <a:latin typeface="+mn-lt"/>
                <a:ea typeface="+mn-ea"/>
                <a:cs typeface="+mn-cs"/>
                <a:sym typeface="Calibri"/>
              </a:defRPr>
            </a:lvl1pPr>
          </a:lstStyle>
          <a:p>
            <a:pPr/>
            <a:r>
              <a:t>Getting Data</a:t>
            </a:r>
          </a:p>
        </p:txBody>
      </p:sp>
      <p:sp>
        <p:nvSpPr>
          <p:cNvPr id="1274" name="Understand World"/>
          <p:cNvSpPr/>
          <p:nvPr/>
        </p:nvSpPr>
        <p:spPr>
          <a:xfrm>
            <a:off x="2252381" y="2917397"/>
            <a:ext cx="2057494" cy="677070"/>
          </a:xfrm>
          <a:prstGeom prst="rect">
            <a:avLst/>
          </a:prstGeom>
          <a:solidFill>
            <a:srgbClr val="7E10F6"/>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FFFFFF"/>
                </a:solidFill>
              </a:defRPr>
            </a:lvl1pPr>
          </a:lstStyle>
          <a:p>
            <a:pPr/>
            <a:r>
              <a:t>Understand World</a:t>
            </a:r>
          </a:p>
        </p:txBody>
      </p:sp>
      <p:sp>
        <p:nvSpPr>
          <p:cNvPr id="1275" name="Reports"/>
          <p:cNvSpPr/>
          <p:nvPr/>
        </p:nvSpPr>
        <p:spPr>
          <a:xfrm>
            <a:off x="4993917" y="774743"/>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Reports</a:t>
            </a:r>
          </a:p>
        </p:txBody>
      </p:sp>
      <p:sp>
        <p:nvSpPr>
          <p:cNvPr id="1276" name="Microservices"/>
          <p:cNvSpPr/>
          <p:nvPr/>
        </p:nvSpPr>
        <p:spPr>
          <a:xfrm>
            <a:off x="4993917" y="3310919"/>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Microservices</a:t>
            </a:r>
          </a:p>
        </p:txBody>
      </p:sp>
      <p:sp>
        <p:nvSpPr>
          <p:cNvPr id="1277" name="Dashboards"/>
          <p:cNvSpPr/>
          <p:nvPr/>
        </p:nvSpPr>
        <p:spPr>
          <a:xfrm>
            <a:off x="4993917" y="2812660"/>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Dashboards</a:t>
            </a:r>
          </a:p>
        </p:txBody>
      </p:sp>
      <p:sp>
        <p:nvSpPr>
          <p:cNvPr id="1278" name="Applications"/>
          <p:cNvSpPr/>
          <p:nvPr/>
        </p:nvSpPr>
        <p:spPr>
          <a:xfrm>
            <a:off x="4991382" y="1284223"/>
            <a:ext cx="1692721" cy="456037"/>
          </a:xfrm>
          <a:prstGeom prst="roundRect">
            <a:avLst>
              <a:gd name="adj" fmla="val 30619"/>
            </a:avLst>
          </a:prstGeom>
          <a:solidFill>
            <a:srgbClr val="5B9BD5"/>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Applications</a:t>
            </a:r>
          </a:p>
        </p:txBody>
      </p:sp>
      <p:sp>
        <p:nvSpPr>
          <p:cNvPr id="1279" name="Decisions…"/>
          <p:cNvSpPr/>
          <p:nvPr/>
        </p:nvSpPr>
        <p:spPr>
          <a:xfrm>
            <a:off x="6989481" y="1985846"/>
            <a:ext cx="2057494" cy="1090708"/>
          </a:xfrm>
          <a:prstGeom prst="rect">
            <a:avLst/>
          </a:prstGeom>
          <a:solidFill>
            <a:srgbClr val="189519"/>
          </a:solidFill>
          <a:ln w="25400">
            <a:solidFill>
              <a:srgbClr val="2E7F1F"/>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nchor="ctr"/>
          <a:lstStyle/>
          <a:p>
            <a:pPr algn="ctr">
              <a:defRPr>
                <a:solidFill>
                  <a:srgbClr val="FFFFFF"/>
                </a:solidFill>
              </a:defRPr>
            </a:pPr>
            <a:r>
              <a:t>Decisions</a:t>
            </a:r>
          </a:p>
          <a:p>
            <a:pPr algn="ctr">
              <a:defRPr>
                <a:solidFill>
                  <a:srgbClr val="FFFFFF"/>
                </a:solidFill>
              </a:defRPr>
            </a:pPr>
            <a:r>
              <a:t>and </a:t>
            </a:r>
          </a:p>
          <a:p>
            <a:pPr algn="ctr">
              <a:defRPr>
                <a:solidFill>
                  <a:srgbClr val="FFFFFF"/>
                </a:solidFill>
              </a:defRPr>
            </a:pPr>
            <a:r>
              <a:t>Actions</a:t>
            </a:r>
          </a:p>
        </p:txBody>
      </p:sp>
      <p:sp>
        <p:nvSpPr>
          <p:cNvPr id="1290" name="Connection Line"/>
          <p:cNvSpPr/>
          <p:nvPr/>
        </p:nvSpPr>
        <p:spPr>
          <a:xfrm>
            <a:off x="887730" y="2993390"/>
            <a:ext cx="4951730" cy="1452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8749"/>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291" name="Connection Line"/>
          <p:cNvSpPr/>
          <p:nvPr/>
        </p:nvSpPr>
        <p:spPr>
          <a:xfrm>
            <a:off x="1117600" y="2990850"/>
            <a:ext cx="2162810"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0476"/>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292" name="Connection Line"/>
          <p:cNvSpPr/>
          <p:nvPr/>
        </p:nvSpPr>
        <p:spPr>
          <a:xfrm>
            <a:off x="334010" y="3023870"/>
            <a:ext cx="7683501" cy="157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88"/>
                </a:lnTo>
              </a:path>
            </a:pathLst>
          </a:custGeom>
          <a:ln w="38100">
            <a:solidFill>
              <a:schemeClr val="accent1"/>
            </a:solidFill>
            <a:headEnd type="triangle"/>
          </a:ln>
          <a:effectLst>
            <a:outerShdw sx="100000" sy="100000" kx="0" ky="0" algn="b" rotWithShape="0" blurRad="38100" dist="23000" dir="5400000">
              <a:srgbClr val="000000">
                <a:alpha val="35000"/>
              </a:srgbClr>
            </a:outerShdw>
          </a:effectLst>
        </p:spPr>
        <p:txBody>
          <a:bodyPr/>
          <a:lstStyle/>
          <a:p>
            <a:pPr/>
          </a:p>
        </p:txBody>
      </p:sp>
      <p:sp>
        <p:nvSpPr>
          <p:cNvPr id="1293" name="Connection Line"/>
          <p:cNvSpPr/>
          <p:nvPr/>
        </p:nvSpPr>
        <p:spPr>
          <a:xfrm>
            <a:off x="887729" y="1056640"/>
            <a:ext cx="2357121" cy="1085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9474"/>
                </a:lnTo>
              </a:path>
            </a:pathLst>
          </a:custGeom>
          <a:ln w="76200">
            <a:solidFill>
              <a:srgbClr val="AD1619"/>
            </a:solidFill>
            <a:headEnd type="triangle"/>
            <a:tailEnd type="triangle"/>
          </a:ln>
          <a:effectLst>
            <a:outerShdw sx="100000" sy="100000" kx="0" ky="0" algn="b" rotWithShape="0" blurRad="38100" dist="23000" dir="5400000">
              <a:srgbClr val="000000">
                <a:alpha val="35000"/>
              </a:srgbClr>
            </a:outerShdw>
          </a:effectLst>
        </p:spPr>
        <p:txBody>
          <a:bodyPr/>
          <a:lstStyle/>
          <a:p>
            <a:pPr/>
          </a:p>
        </p:txBody>
      </p:sp>
      <p:sp>
        <p:nvSpPr>
          <p:cNvPr id="1284" name="Arrow"/>
          <p:cNvSpPr/>
          <p:nvPr/>
        </p:nvSpPr>
        <p:spPr>
          <a:xfrm>
            <a:off x="4272117" y="2301597"/>
            <a:ext cx="2653522" cy="459206"/>
          </a:xfrm>
          <a:prstGeom prst="rightArrow">
            <a:avLst>
              <a:gd name="adj1" fmla="val 32000"/>
              <a:gd name="adj2" fmla="val 177002"/>
            </a:avLst>
          </a:prstGeom>
          <a:gradFill>
            <a:gsLst>
              <a:gs pos="0">
                <a:srgbClr val="495A6B"/>
              </a:gs>
              <a:gs pos="100000">
                <a:srgbClr val="BAC2CC"/>
              </a:gs>
            </a:gsLst>
            <a:lin ang="16200000"/>
          </a:gradFill>
          <a:ln>
            <a:solidFill>
              <a:srgbClr val="4B5865"/>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1285" name="Models"/>
          <p:cNvSpPr/>
          <p:nvPr/>
        </p:nvSpPr>
        <p:spPr>
          <a:xfrm>
            <a:off x="2434768" y="2343731"/>
            <a:ext cx="1692721" cy="456037"/>
          </a:xfrm>
          <a:prstGeom prst="roundRect">
            <a:avLst>
              <a:gd name="adj" fmla="val 30619"/>
            </a:avLst>
          </a:prstGeom>
          <a:solidFill>
            <a:srgbClr val="CC13AE"/>
          </a:solidFill>
          <a:ln w="12700">
            <a:solidFill>
              <a:srgbClr val="42719B"/>
            </a:solidFill>
            <a:miter/>
          </a:ln>
          <a:extLst>
            <a:ext uri="{C572A759-6A51-4108-AA02-DFA0A04FC94B}">
              <ma14:wrappingTextBoxFlag xmlns:ma14="http://schemas.microsoft.com/office/mac/drawingml/2011/main" val="1"/>
            </a:ext>
          </a:extLst>
        </p:spPr>
        <p:txBody>
          <a:bodyPr lIns="45718" tIns="45718" rIns="45718" bIns="45718" anchor="ctr"/>
          <a:lstStyle>
            <a:lvl1pPr algn="ctr" defTabSz="914400">
              <a:defRPr>
                <a:solidFill>
                  <a:srgbClr val="FFFFFF"/>
                </a:solidFill>
                <a:latin typeface="+mn-lt"/>
                <a:ea typeface="+mn-ea"/>
                <a:cs typeface="+mn-cs"/>
                <a:sym typeface="Calibri"/>
              </a:defRPr>
            </a:lvl1pPr>
          </a:lstStyle>
          <a:p>
            <a:pPr/>
            <a:r>
              <a:t>Models</a:t>
            </a:r>
          </a:p>
        </p:txBody>
      </p:sp>
      <p:sp>
        <p:nvSpPr>
          <p:cNvPr id="1286" name="Line"/>
          <p:cNvSpPr/>
          <p:nvPr/>
        </p:nvSpPr>
        <p:spPr>
          <a:xfrm>
            <a:off x="1760260" y="2580893"/>
            <a:ext cx="648458" cy="1"/>
          </a:xfrm>
          <a:prstGeom prst="line">
            <a:avLst/>
          </a:prstGeom>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87" name="Exploratory Data Analysis and Viz"/>
          <p:cNvSpPr/>
          <p:nvPr/>
        </p:nvSpPr>
        <p:spPr>
          <a:xfrm>
            <a:off x="298225" y="633730"/>
            <a:ext cx="3788639"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Exploratory Data Analysis and Viz</a:t>
            </a:r>
          </a:p>
        </p:txBody>
      </p:sp>
      <p:sp>
        <p:nvSpPr>
          <p:cNvPr id="1288" name="Data Products"/>
          <p:cNvSpPr/>
          <p:nvPr/>
        </p:nvSpPr>
        <p:spPr>
          <a:xfrm>
            <a:off x="5063954" y="356812"/>
            <a:ext cx="165388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Data Products</a:t>
            </a:r>
          </a:p>
        </p:txBody>
      </p:sp>
      <p:pic>
        <p:nvPicPr>
          <p:cNvPr id="1289" name="Copy of Anaconda_icon_green_RGB.png" descr="Copy of Anaconda_icon_green_RGB.png"/>
          <p:cNvPicPr>
            <a:picLocks noChangeAspect="1"/>
          </p:cNvPicPr>
          <p:nvPr/>
        </p:nvPicPr>
        <p:blipFill>
          <a:blip r:embed="rId2">
            <a:extLst/>
          </a:blip>
          <a:stretch>
            <a:fillRect/>
          </a:stretch>
        </p:blipFill>
        <p:spPr>
          <a:xfrm>
            <a:off x="1101356" y="351427"/>
            <a:ext cx="4359544" cy="435954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naconda">
  <a:themeElements>
    <a:clrScheme name="Anaconda">
      <a:dk1>
        <a:srgbClr val="000000"/>
      </a:dk1>
      <a:lt1>
        <a:srgbClr val="FFFFFF"/>
      </a:lt1>
      <a:dk2>
        <a:srgbClr val="A7A7A7"/>
      </a:dk2>
      <a:lt2>
        <a:srgbClr val="535353"/>
      </a:lt2>
      <a:accent1>
        <a:srgbClr val="00A3E0"/>
      </a:accent1>
      <a:accent2>
        <a:srgbClr val="3FAE2A"/>
      </a:accent2>
      <a:accent3>
        <a:srgbClr val="A2A8AF"/>
      </a:accent3>
      <a:accent4>
        <a:srgbClr val="253746"/>
      </a:accent4>
      <a:accent5>
        <a:srgbClr val="4D5A67"/>
      </a:accent5>
      <a:accent6>
        <a:srgbClr val="76808B"/>
      </a:accent6>
      <a:hlink>
        <a:srgbClr val="0000FF"/>
      </a:hlink>
      <a:folHlink>
        <a:srgbClr val="FF00FF"/>
      </a:folHlink>
    </a:clrScheme>
    <a:fontScheme name="Anaconda">
      <a:majorFont>
        <a:latin typeface="Helvetica"/>
        <a:ea typeface="Helvetica"/>
        <a:cs typeface="Helvetica"/>
      </a:majorFont>
      <a:minorFont>
        <a:latin typeface="Calibri"/>
        <a:ea typeface="Calibri"/>
        <a:cs typeface="Calibri"/>
      </a:minorFont>
    </a:fontScheme>
    <a:fmtScheme name="Anacond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naconda">
  <a:themeElements>
    <a:clrScheme name="Anaconda">
      <a:dk1>
        <a:srgbClr val="000000"/>
      </a:dk1>
      <a:lt1>
        <a:srgbClr val="FFFFFF"/>
      </a:lt1>
      <a:dk2>
        <a:srgbClr val="A7A7A7"/>
      </a:dk2>
      <a:lt2>
        <a:srgbClr val="535353"/>
      </a:lt2>
      <a:accent1>
        <a:srgbClr val="00A3E0"/>
      </a:accent1>
      <a:accent2>
        <a:srgbClr val="3FAE2A"/>
      </a:accent2>
      <a:accent3>
        <a:srgbClr val="A2A8AF"/>
      </a:accent3>
      <a:accent4>
        <a:srgbClr val="253746"/>
      </a:accent4>
      <a:accent5>
        <a:srgbClr val="4D5A67"/>
      </a:accent5>
      <a:accent6>
        <a:srgbClr val="76808B"/>
      </a:accent6>
      <a:hlink>
        <a:srgbClr val="0000FF"/>
      </a:hlink>
      <a:folHlink>
        <a:srgbClr val="FF00FF"/>
      </a:folHlink>
    </a:clrScheme>
    <a:fontScheme name="Anaconda">
      <a:majorFont>
        <a:latin typeface="Helvetica"/>
        <a:ea typeface="Helvetica"/>
        <a:cs typeface="Helvetica"/>
      </a:majorFont>
      <a:minorFont>
        <a:latin typeface="Calibri"/>
        <a:ea typeface="Calibri"/>
        <a:cs typeface="Calibri"/>
      </a:minorFont>
    </a:fontScheme>
    <a:fmtScheme name="Anacond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